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handoutMasterIdLst>
    <p:handoutMasterId r:id="rId35"/>
  </p:handoutMasterIdLst>
  <p:sldIdLst>
    <p:sldId id="1370" r:id="rId2"/>
    <p:sldId id="1526" r:id="rId3"/>
    <p:sldId id="1527" r:id="rId4"/>
    <p:sldId id="1454" r:id="rId5"/>
    <p:sldId id="1455" r:id="rId6"/>
    <p:sldId id="1456" r:id="rId7"/>
    <p:sldId id="1534" r:id="rId8"/>
    <p:sldId id="1528" r:id="rId9"/>
    <p:sldId id="1458" r:id="rId10"/>
    <p:sldId id="1529" r:id="rId11"/>
    <p:sldId id="1459" r:id="rId12"/>
    <p:sldId id="1530" r:id="rId13"/>
    <p:sldId id="1461" r:id="rId14"/>
    <p:sldId id="1462" r:id="rId15"/>
    <p:sldId id="1463" r:id="rId16"/>
    <p:sldId id="1465" r:id="rId17"/>
    <p:sldId id="1483" r:id="rId18"/>
    <p:sldId id="1470" r:id="rId19"/>
    <p:sldId id="1471" r:id="rId20"/>
    <p:sldId id="1472" r:id="rId21"/>
    <p:sldId id="1473" r:id="rId22"/>
    <p:sldId id="1474" r:id="rId23"/>
    <p:sldId id="1475" r:id="rId24"/>
    <p:sldId id="1476" r:id="rId25"/>
    <p:sldId id="1477" r:id="rId26"/>
    <p:sldId id="1478" r:id="rId27"/>
    <p:sldId id="1479" r:id="rId28"/>
    <p:sldId id="1480" r:id="rId29"/>
    <p:sldId id="1390" r:id="rId30"/>
    <p:sldId id="1535" r:id="rId31"/>
    <p:sldId id="1538" r:id="rId32"/>
    <p:sldId id="29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3203" autoAdjust="0"/>
  </p:normalViewPr>
  <p:slideViewPr>
    <p:cSldViewPr snapToGrid="0">
      <p:cViewPr varScale="1">
        <p:scale>
          <a:sx n="99" d="100"/>
          <a:sy n="99" d="100"/>
        </p:scale>
        <p:origin x="1356" y="7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6/29/2024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6/29/2024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iblehub.com/john/14-9.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biblehub.com/john/14-10.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Revelation relies upon color to portray its message</a:t>
            </a:r>
          </a:p>
          <a:p>
            <a:pPr marL="0" indent="0">
              <a:buFont typeface="Arial" panose="020B0604020202020204" pitchFamily="34" charse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dirty="0">
                <a:solidFill>
                  <a:srgbClr val="C00000"/>
                </a:solidFill>
                <a:latin typeface="Arial" panose="020B0604020202020204" pitchFamily="34" charset="0"/>
                <a:cs typeface="Arial" panose="020B0604020202020204" pitchFamily="34" charset="0"/>
              </a:rPr>
              <a:t>Chalcedony - </a:t>
            </a:r>
            <a:r>
              <a:rPr lang="en-US" b="0" i="0" dirty="0" err="1">
                <a:solidFill>
                  <a:srgbClr val="202124"/>
                </a:solidFill>
                <a:effectLst/>
                <a:latin typeface="Roboto" panose="02000000000000000000" pitchFamily="2" charset="0"/>
              </a:rPr>
              <a:t>kal</a:t>
            </a:r>
            <a:r>
              <a:rPr lang="en-US" b="0" i="0" dirty="0" err="1">
                <a:solidFill>
                  <a:srgbClr val="3C4043"/>
                </a:solidFill>
                <a:effectLst/>
                <a:latin typeface="Roboto" panose="02000000000000000000" pitchFamily="2" charset="0"/>
              </a:rPr>
              <a:t>·</a:t>
            </a:r>
            <a:r>
              <a:rPr lang="en-US" b="1" i="0" dirty="0" err="1">
                <a:solidFill>
                  <a:srgbClr val="202124"/>
                </a:solidFill>
                <a:effectLst/>
                <a:latin typeface="Roboto" panose="02000000000000000000" pitchFamily="2" charset="0"/>
              </a:rPr>
              <a:t>seh</a:t>
            </a:r>
            <a:r>
              <a:rPr lang="en-US" b="0" i="0" dirty="0" err="1">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duh</a:t>
            </a:r>
            <a:r>
              <a:rPr lang="en-US" b="0" i="0" dirty="0" err="1">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nee</a:t>
            </a:r>
            <a:br>
              <a:rPr lang="en-US" dirty="0"/>
            </a:br>
            <a:r>
              <a:rPr lang="en-US" sz="2000" b="1" i="1" dirty="0">
                <a:solidFill>
                  <a:srgbClr val="C00000"/>
                </a:solidFill>
                <a:latin typeface="Arial" panose="020B0604020202020204" pitchFamily="34" charset="0"/>
                <a:cs typeface="Arial" panose="020B0604020202020204" pitchFamily="34" charset="0"/>
              </a:rPr>
              <a:t>Sardonyx - </a:t>
            </a:r>
            <a:r>
              <a:rPr lang="en-US" b="0" i="0" dirty="0" err="1">
                <a:solidFill>
                  <a:srgbClr val="202124"/>
                </a:solidFill>
                <a:effectLst/>
                <a:latin typeface="Roboto" panose="02000000000000000000" pitchFamily="2" charset="0"/>
              </a:rPr>
              <a:t>saar</a:t>
            </a:r>
            <a:r>
              <a:rPr lang="en-US" b="0" i="0" dirty="0" err="1">
                <a:solidFill>
                  <a:srgbClr val="3C4043"/>
                </a:solidFill>
                <a:effectLst/>
                <a:latin typeface="Roboto" panose="02000000000000000000" pitchFamily="2" charset="0"/>
              </a:rPr>
              <a:t>·</a:t>
            </a:r>
            <a:r>
              <a:rPr lang="en-US" b="1" i="0" dirty="0" err="1">
                <a:solidFill>
                  <a:srgbClr val="202124"/>
                </a:solidFill>
                <a:effectLst/>
                <a:latin typeface="Roboto" panose="02000000000000000000" pitchFamily="2" charset="0"/>
              </a:rPr>
              <a:t>daa</a:t>
            </a:r>
            <a:r>
              <a:rPr lang="en-US" b="0" i="0" dirty="0" err="1">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nuhks</a:t>
            </a:r>
            <a:br>
              <a:rPr lang="en-US" dirty="0"/>
            </a:br>
            <a:r>
              <a:rPr lang="en-US" sz="2000" b="1" i="1" dirty="0">
                <a:solidFill>
                  <a:srgbClr val="C00000"/>
                </a:solidFill>
                <a:latin typeface="Arial" panose="020B0604020202020204" pitchFamily="34" charset="0"/>
                <a:cs typeface="Arial" panose="020B0604020202020204" pitchFamily="34" charset="0"/>
              </a:rPr>
              <a:t>Chrysolite - </a:t>
            </a:r>
            <a:r>
              <a:rPr lang="en-US" b="1" i="0" dirty="0" err="1">
                <a:solidFill>
                  <a:srgbClr val="202124"/>
                </a:solidFill>
                <a:effectLst/>
                <a:latin typeface="Roboto" panose="02000000000000000000" pitchFamily="2" charset="0"/>
              </a:rPr>
              <a:t>kri</a:t>
            </a:r>
            <a:r>
              <a:rPr lang="en-US" b="0" i="0" dirty="0" err="1">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suh</a:t>
            </a:r>
            <a:r>
              <a:rPr lang="en-US" b="0" i="0" dirty="0" err="1">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lite</a:t>
            </a:r>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1" dirty="0" err="1">
                <a:solidFill>
                  <a:srgbClr val="C00000"/>
                </a:solidFill>
                <a:latin typeface="Arial" panose="020B0604020202020204" pitchFamily="34" charset="0"/>
                <a:cs typeface="Arial" panose="020B0604020202020204" pitchFamily="34" charset="0"/>
              </a:rPr>
              <a:t>Chrysoprasus</a:t>
            </a:r>
            <a:r>
              <a:rPr lang="en-US" sz="2000" b="1" i="1" dirty="0">
                <a:solidFill>
                  <a:srgbClr val="C00000"/>
                </a:solidFill>
                <a:latin typeface="Arial" panose="020B0604020202020204" pitchFamily="34" charset="0"/>
                <a:cs typeface="Arial" panose="020B0604020202020204" pitchFamily="34" charset="0"/>
              </a:rPr>
              <a:t> – </a:t>
            </a:r>
            <a:r>
              <a:rPr lang="en-US" sz="2000" b="0" i="1" dirty="0" err="1">
                <a:solidFill>
                  <a:srgbClr val="C00000"/>
                </a:solidFill>
                <a:latin typeface="Arial" panose="020B0604020202020204" pitchFamily="34" charset="0"/>
                <a:cs typeface="Arial" panose="020B0604020202020204" pitchFamily="34" charset="0"/>
              </a:rPr>
              <a:t>Chry</a:t>
            </a:r>
            <a:r>
              <a:rPr lang="en-US" sz="2000" b="0" i="1" dirty="0">
                <a:solidFill>
                  <a:srgbClr val="C00000"/>
                </a:solidFill>
                <a:latin typeface="Arial" panose="020B0604020202020204" pitchFamily="34" charset="0"/>
                <a:cs typeface="Arial" panose="020B0604020202020204" pitchFamily="34" charset="0"/>
              </a:rPr>
              <a:t> – so’ - </a:t>
            </a:r>
            <a:r>
              <a:rPr lang="en-US" sz="2000" b="0" i="1" dirty="0" err="1">
                <a:solidFill>
                  <a:srgbClr val="C00000"/>
                </a:solidFill>
                <a:latin typeface="Arial" panose="020B0604020202020204" pitchFamily="34" charset="0"/>
                <a:cs typeface="Arial" panose="020B0604020202020204" pitchFamily="34" charset="0"/>
              </a:rPr>
              <a:t>prasus</a:t>
            </a:r>
            <a:br>
              <a:rPr lang="en-US" dirty="0"/>
            </a:br>
            <a:endParaRPr lang="en-US" b="0"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343588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Various colors.  </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244888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C00000"/>
                </a:solidFill>
                <a:latin typeface="Arial" panose="020B0604020202020204" pitchFamily="34" charset="0"/>
                <a:cs typeface="Arial" panose="020B0604020202020204" pitchFamily="34" charset="0"/>
              </a:rPr>
              <a:t>Chalcedony - </a:t>
            </a:r>
            <a:r>
              <a:rPr lang="en-US" b="0" i="0" dirty="0" err="1">
                <a:solidFill>
                  <a:srgbClr val="202124"/>
                </a:solidFill>
                <a:effectLst/>
                <a:latin typeface="Roboto" panose="02000000000000000000" pitchFamily="2" charset="0"/>
              </a:rPr>
              <a:t>kal</a:t>
            </a:r>
            <a:r>
              <a:rPr lang="en-US" b="0" i="0" dirty="0" err="1">
                <a:solidFill>
                  <a:srgbClr val="3C4043"/>
                </a:solidFill>
                <a:effectLst/>
                <a:latin typeface="Roboto" panose="02000000000000000000" pitchFamily="2" charset="0"/>
              </a:rPr>
              <a:t>·</a:t>
            </a:r>
            <a:r>
              <a:rPr lang="en-US" b="1" i="0" dirty="0" err="1">
                <a:solidFill>
                  <a:srgbClr val="202124"/>
                </a:solidFill>
                <a:effectLst/>
                <a:latin typeface="Roboto" panose="02000000000000000000" pitchFamily="2" charset="0"/>
              </a:rPr>
              <a:t>seh</a:t>
            </a:r>
            <a:r>
              <a:rPr lang="en-US" b="1" i="0" dirty="0">
                <a:solidFill>
                  <a:srgbClr val="202124"/>
                </a:solidFill>
                <a:effectLst/>
                <a:latin typeface="Roboto" panose="02000000000000000000" pitchFamily="2" charset="0"/>
              </a:rPr>
              <a:t>’</a:t>
            </a:r>
            <a:r>
              <a:rPr lang="en-US" b="0" i="0" dirty="0">
                <a:solidFill>
                  <a:srgbClr val="3C4043"/>
                </a:solidFill>
                <a:effectLst/>
                <a:latin typeface="Roboto" panose="02000000000000000000" pitchFamily="2" charset="0"/>
              </a:rPr>
              <a:t>·</a:t>
            </a:r>
            <a:r>
              <a:rPr lang="en-US" b="0" i="0" dirty="0" err="1">
                <a:solidFill>
                  <a:srgbClr val="202124"/>
                </a:solidFill>
                <a:effectLst/>
                <a:latin typeface="Roboto" panose="02000000000000000000" pitchFamily="2" charset="0"/>
              </a:rPr>
              <a:t>duhnee</a:t>
            </a:r>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102108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of onyx</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329115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chrysolite a.k.a. chrysoberyl</a:t>
            </a:r>
          </a:p>
          <a:p>
            <a:endParaRPr lang="en-US" b="1" dirty="0"/>
          </a:p>
          <a:p>
            <a:r>
              <a:rPr lang="en-US" b="1" dirty="0"/>
              <a:t>Type of quartz</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3145066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Popular star-burst patterns</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72824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1" dirty="0" err="1">
                <a:solidFill>
                  <a:srgbClr val="C00000"/>
                </a:solidFill>
                <a:latin typeface="Arial" panose="020B0604020202020204" pitchFamily="34" charset="0"/>
                <a:cs typeface="Arial" panose="020B0604020202020204" pitchFamily="34" charset="0"/>
              </a:rPr>
              <a:t>Chrysoprasus</a:t>
            </a:r>
            <a:r>
              <a:rPr lang="en-US" sz="2000" b="1" i="1" dirty="0">
                <a:solidFill>
                  <a:srgbClr val="C00000"/>
                </a:solidFill>
                <a:latin typeface="Arial" panose="020B0604020202020204" pitchFamily="34" charset="0"/>
                <a:cs typeface="Arial" panose="020B0604020202020204" pitchFamily="34" charset="0"/>
              </a:rPr>
              <a:t> – </a:t>
            </a:r>
            <a:r>
              <a:rPr lang="en-US" sz="2000" b="0" i="1" dirty="0" err="1">
                <a:solidFill>
                  <a:srgbClr val="C00000"/>
                </a:solidFill>
                <a:latin typeface="Arial" panose="020B0604020202020204" pitchFamily="34" charset="0"/>
                <a:cs typeface="Arial" panose="020B0604020202020204" pitchFamily="34" charset="0"/>
              </a:rPr>
              <a:t>Chry</a:t>
            </a:r>
            <a:r>
              <a:rPr lang="en-US" sz="2000" b="0" i="1" dirty="0">
                <a:solidFill>
                  <a:srgbClr val="C00000"/>
                </a:solidFill>
                <a:latin typeface="Arial" panose="020B0604020202020204" pitchFamily="34" charset="0"/>
                <a:cs typeface="Arial" panose="020B0604020202020204" pitchFamily="34" charset="0"/>
              </a:rPr>
              <a:t> – so’ – </a:t>
            </a:r>
            <a:r>
              <a:rPr lang="en-US" sz="2000" b="0" i="1" dirty="0" err="1">
                <a:solidFill>
                  <a:srgbClr val="C00000"/>
                </a:solidFill>
                <a:latin typeface="Arial" panose="020B0604020202020204" pitchFamily="34" charset="0"/>
                <a:cs typeface="Arial" panose="020B0604020202020204" pitchFamily="34" charset="0"/>
              </a:rPr>
              <a:t>prasus</a:t>
            </a:r>
            <a:endParaRPr lang="en-US" sz="2000" b="0" i="1" dirty="0">
              <a:solidFill>
                <a:srgbClr val="C00000"/>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26</a:t>
            </a:fld>
            <a:endParaRPr lang="en-US"/>
          </a:p>
        </p:txBody>
      </p:sp>
    </p:spTree>
    <p:extLst>
      <p:ext uri="{BB962C8B-B14F-4D97-AF65-F5344CB8AC3E}">
        <p14:creationId xmlns:p14="http://schemas.microsoft.com/office/powerpoint/2010/main" val="142508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28 "tree of life"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American Standard Version</a:t>
            </a:r>
          </a:p>
          <a:p>
            <a:r>
              <a:rPr lang="en-US" sz="2000" b="1" dirty="0">
                <a:latin typeface="Arial" panose="020B0604020202020204" pitchFamily="34" charset="0"/>
                <a:cs typeface="Arial" panose="020B0604020202020204" pitchFamily="34" charset="0"/>
              </a:rPr>
              <a:t>Amplified Bible </a:t>
            </a:r>
          </a:p>
          <a:p>
            <a:r>
              <a:rPr lang="en-US" sz="2000" b="1" dirty="0">
                <a:latin typeface="Arial" panose="020B0604020202020204" pitchFamily="34" charset="0"/>
                <a:cs typeface="Arial" panose="020B0604020202020204" pitchFamily="34" charset="0"/>
              </a:rPr>
              <a:t>Anderson New Testament</a:t>
            </a:r>
          </a:p>
          <a:p>
            <a:r>
              <a:rPr lang="en-US" sz="2000" b="1" dirty="0">
                <a:latin typeface="Arial" panose="020B0604020202020204" pitchFamily="34" charset="0"/>
                <a:cs typeface="Arial" panose="020B0604020202020204" pitchFamily="34" charset="0"/>
              </a:rPr>
              <a:t>Aramaic Bible in Plain English</a:t>
            </a:r>
          </a:p>
          <a:p>
            <a:r>
              <a:rPr lang="en-US" sz="2000" b="1" dirty="0">
                <a:latin typeface="Arial" panose="020B0604020202020204" pitchFamily="34" charset="0"/>
                <a:cs typeface="Arial" panose="020B0604020202020204" pitchFamily="34" charset="0"/>
              </a:rPr>
              <a:t>Berean Literal Bible</a:t>
            </a:r>
          </a:p>
          <a:p>
            <a:r>
              <a:rPr lang="en-US" sz="2000" b="1" dirty="0">
                <a:latin typeface="Arial" panose="020B0604020202020204" pitchFamily="34" charset="0"/>
                <a:cs typeface="Arial" panose="020B0604020202020204" pitchFamily="34" charset="0"/>
              </a:rPr>
              <a:t>Berean Study Bible </a:t>
            </a:r>
          </a:p>
          <a:p>
            <a:r>
              <a:rPr lang="en-US" sz="2000" b="1" dirty="0">
                <a:latin typeface="Arial" panose="020B0604020202020204" pitchFamily="34" charset="0"/>
                <a:cs typeface="Arial" panose="020B0604020202020204" pitchFamily="34" charset="0"/>
              </a:rPr>
              <a:t>Christian Standard Bible </a:t>
            </a:r>
          </a:p>
          <a:p>
            <a:r>
              <a:rPr lang="en-US" sz="2000" b="1" dirty="0">
                <a:latin typeface="Arial" panose="020B0604020202020204" pitchFamily="34" charset="0"/>
                <a:cs typeface="Arial" panose="020B0604020202020204" pitchFamily="34" charset="0"/>
              </a:rPr>
              <a:t>Darby Bible Translation </a:t>
            </a:r>
          </a:p>
          <a:p>
            <a:r>
              <a:rPr lang="en-US" sz="2000" b="1" dirty="0">
                <a:latin typeface="Arial" panose="020B0604020202020204" pitchFamily="34" charset="0"/>
                <a:cs typeface="Arial" panose="020B0604020202020204" pitchFamily="34" charset="0"/>
              </a:rPr>
              <a:t>English Revised Version</a:t>
            </a:r>
          </a:p>
          <a:p>
            <a:r>
              <a:rPr lang="en-US" sz="2000" b="1" dirty="0">
                <a:latin typeface="Arial" panose="020B0604020202020204" pitchFamily="34" charset="0"/>
                <a:cs typeface="Arial" panose="020B0604020202020204" pitchFamily="34" charset="0"/>
              </a:rPr>
              <a:t>English Standard Version </a:t>
            </a:r>
          </a:p>
          <a:p>
            <a:r>
              <a:rPr lang="en-US" sz="2000" b="1" dirty="0">
                <a:latin typeface="Arial" panose="020B0604020202020204" pitchFamily="34" charset="0"/>
                <a:cs typeface="Arial" panose="020B0604020202020204" pitchFamily="34" charset="0"/>
              </a:rPr>
              <a:t>GOD'S WORD® Translation </a:t>
            </a:r>
          </a:p>
          <a:p>
            <a:r>
              <a:rPr lang="en-US" sz="2000" b="1" dirty="0" err="1">
                <a:latin typeface="Arial" panose="020B0604020202020204" pitchFamily="34" charset="0"/>
                <a:cs typeface="Arial" panose="020B0604020202020204" pitchFamily="34" charset="0"/>
              </a:rPr>
              <a:t>Godbey</a:t>
            </a:r>
            <a:r>
              <a:rPr lang="en-US" sz="2000" b="1" dirty="0">
                <a:latin typeface="Arial" panose="020B0604020202020204" pitchFamily="34" charset="0"/>
                <a:cs typeface="Arial" panose="020B0604020202020204" pitchFamily="34" charset="0"/>
              </a:rPr>
              <a:t> New Testament</a:t>
            </a:r>
          </a:p>
          <a:p>
            <a:r>
              <a:rPr lang="en-US" sz="2000" b="1" dirty="0">
                <a:latin typeface="Arial" panose="020B0604020202020204" pitchFamily="34" charset="0"/>
                <a:cs typeface="Arial" panose="020B0604020202020204" pitchFamily="34" charset="0"/>
              </a:rPr>
              <a:t>Good News Translation </a:t>
            </a:r>
          </a:p>
          <a:p>
            <a:r>
              <a:rPr lang="en-US" sz="2000" b="1" dirty="0">
                <a:latin typeface="Arial" panose="020B0604020202020204" pitchFamily="34" charset="0"/>
                <a:cs typeface="Arial" panose="020B0604020202020204" pitchFamily="34" charset="0"/>
              </a:rPr>
              <a:t>Holman Christian Standard Bible</a:t>
            </a:r>
          </a:p>
          <a:p>
            <a:r>
              <a:rPr lang="en-US" sz="2000" b="1" dirty="0">
                <a:latin typeface="Arial" panose="020B0604020202020204" pitchFamily="34" charset="0"/>
                <a:cs typeface="Arial" panose="020B0604020202020204" pitchFamily="34" charset="0"/>
              </a:rPr>
              <a:t>International Standard Version</a:t>
            </a:r>
          </a:p>
          <a:p>
            <a:r>
              <a:rPr lang="en-US" sz="2000" b="1" dirty="0" err="1">
                <a:latin typeface="Arial" panose="020B0604020202020204" pitchFamily="34" charset="0"/>
                <a:cs typeface="Arial" panose="020B0604020202020204" pitchFamily="34" charset="0"/>
              </a:rPr>
              <a:t>Lamsa</a:t>
            </a:r>
            <a:r>
              <a:rPr lang="en-US" sz="2000" b="1" dirty="0">
                <a:latin typeface="Arial" panose="020B0604020202020204" pitchFamily="34" charset="0"/>
                <a:cs typeface="Arial" panose="020B0604020202020204" pitchFamily="34" charset="0"/>
              </a:rPr>
              <a:t> Bible</a:t>
            </a:r>
          </a:p>
          <a:p>
            <a:r>
              <a:rPr lang="en-US" sz="2000" b="1" dirty="0">
                <a:latin typeface="Arial" panose="020B0604020202020204" pitchFamily="34" charset="0"/>
                <a:cs typeface="Arial" panose="020B0604020202020204" pitchFamily="34" charset="0"/>
              </a:rPr>
              <a:t>Literal Emphasis Translation</a:t>
            </a:r>
          </a:p>
          <a:p>
            <a:r>
              <a:rPr lang="en-US" sz="2000" b="1" dirty="0">
                <a:latin typeface="Arial" panose="020B0604020202020204" pitchFamily="34" charset="0"/>
                <a:cs typeface="Arial" panose="020B0604020202020204" pitchFamily="34" charset="0"/>
              </a:rPr>
              <a:t>Mace New Testament</a:t>
            </a:r>
          </a:p>
          <a:p>
            <a:r>
              <a:rPr lang="en-US" sz="2000" b="1" dirty="0">
                <a:latin typeface="Arial" panose="020B0604020202020204" pitchFamily="34" charset="0"/>
                <a:cs typeface="Arial" panose="020B0604020202020204" pitchFamily="34" charset="0"/>
              </a:rPr>
              <a:t>NASB 1977 </a:t>
            </a:r>
          </a:p>
          <a:p>
            <a:r>
              <a:rPr lang="en-US" sz="2000" b="1" dirty="0">
                <a:latin typeface="Arial" panose="020B0604020202020204" pitchFamily="34" charset="0"/>
                <a:cs typeface="Arial" panose="020B0604020202020204" pitchFamily="34" charset="0"/>
              </a:rPr>
              <a:t>NASB 1995 </a:t>
            </a:r>
          </a:p>
          <a:p>
            <a:r>
              <a:rPr lang="en-US" sz="2000" b="1" dirty="0">
                <a:latin typeface="Arial" panose="020B0604020202020204" pitchFamily="34" charset="0"/>
                <a:cs typeface="Arial" panose="020B0604020202020204" pitchFamily="34" charset="0"/>
              </a:rPr>
              <a:t>New American Standard Bible </a:t>
            </a:r>
          </a:p>
          <a:p>
            <a:r>
              <a:rPr lang="en-US" sz="2000" b="1" dirty="0">
                <a:latin typeface="Arial" panose="020B0604020202020204" pitchFamily="34" charset="0"/>
                <a:cs typeface="Arial" panose="020B0604020202020204" pitchFamily="34" charset="0"/>
              </a:rPr>
              <a:t>New Heart English Bible</a:t>
            </a:r>
          </a:p>
          <a:p>
            <a:r>
              <a:rPr lang="en-US" sz="2000" b="1" dirty="0">
                <a:latin typeface="Arial" panose="020B0604020202020204" pitchFamily="34" charset="0"/>
                <a:cs typeface="Arial" panose="020B0604020202020204" pitchFamily="34" charset="0"/>
              </a:rPr>
              <a:t>New International Version </a:t>
            </a:r>
          </a:p>
          <a:p>
            <a:r>
              <a:rPr lang="en-US" sz="2000" b="1" dirty="0">
                <a:latin typeface="Arial" panose="020B0604020202020204" pitchFamily="34" charset="0"/>
                <a:cs typeface="Arial" panose="020B0604020202020204" pitchFamily="34" charset="0"/>
              </a:rPr>
              <a:t>New Living Translation </a:t>
            </a:r>
          </a:p>
          <a:p>
            <a:r>
              <a:rPr lang="en-US" sz="2000" b="1" dirty="0">
                <a:latin typeface="Arial" panose="020B0604020202020204" pitchFamily="34" charset="0"/>
                <a:cs typeface="Arial" panose="020B0604020202020204" pitchFamily="34" charset="0"/>
              </a:rPr>
              <a:t>Weymouth New Testament</a:t>
            </a:r>
          </a:p>
          <a:p>
            <a:r>
              <a:rPr lang="en-US" sz="2000" b="1" dirty="0">
                <a:latin typeface="Arial" panose="020B0604020202020204" pitchFamily="34" charset="0"/>
                <a:cs typeface="Arial" panose="020B0604020202020204" pitchFamily="34" charset="0"/>
              </a:rPr>
              <a:t>World English Bible</a:t>
            </a:r>
          </a:p>
          <a:p>
            <a:r>
              <a:rPr lang="en-US" sz="2000" b="1" dirty="0">
                <a:latin typeface="Arial" panose="020B0604020202020204" pitchFamily="34" charset="0"/>
                <a:cs typeface="Arial" panose="020B0604020202020204" pitchFamily="34" charset="0"/>
              </a:rPr>
              <a:t>Worrell New Testament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2 "scroll of life"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Literal Standard Version</a:t>
            </a:r>
          </a:p>
          <a:p>
            <a:r>
              <a:rPr lang="en-US" sz="2000" b="1" dirty="0">
                <a:latin typeface="Arial" panose="020B0604020202020204" pitchFamily="34" charset="0"/>
                <a:cs typeface="Arial" panose="020B0604020202020204" pitchFamily="34" charset="0"/>
              </a:rPr>
              <a:t>Young's Literal Translation</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1 "life-giving tree"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Contemporary English Version</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15 "book of life"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 Faithful Version</a:t>
            </a:r>
          </a:p>
          <a:p>
            <a:r>
              <a:rPr lang="en-US" sz="2000" b="1" dirty="0">
                <a:latin typeface="Arial" panose="020B0604020202020204" pitchFamily="34" charset="0"/>
                <a:cs typeface="Arial" panose="020B0604020202020204" pitchFamily="34" charset="0"/>
              </a:rPr>
              <a:t>American King James Version</a:t>
            </a:r>
          </a:p>
          <a:p>
            <a:r>
              <a:rPr lang="en-US" sz="2000" b="1" dirty="0">
                <a:latin typeface="Arial" panose="020B0604020202020204" pitchFamily="34" charset="0"/>
                <a:cs typeface="Arial" panose="020B0604020202020204" pitchFamily="34" charset="0"/>
              </a:rPr>
              <a:t>Bishops' Bible of 1568</a:t>
            </a:r>
          </a:p>
          <a:p>
            <a:r>
              <a:rPr lang="en-US" sz="2000" b="1" dirty="0">
                <a:latin typeface="Arial" panose="020B0604020202020204" pitchFamily="34" charset="0"/>
                <a:cs typeface="Arial" panose="020B0604020202020204" pitchFamily="34" charset="0"/>
              </a:rPr>
              <a:t>Catholic Public Domain Version</a:t>
            </a:r>
          </a:p>
          <a:p>
            <a:r>
              <a:rPr lang="en-US" sz="2000" b="1" dirty="0">
                <a:latin typeface="Arial" panose="020B0604020202020204" pitchFamily="34" charset="0"/>
                <a:cs typeface="Arial" panose="020B0604020202020204" pitchFamily="34" charset="0"/>
              </a:rPr>
              <a:t>Coverdale Bible of 1535</a:t>
            </a:r>
          </a:p>
          <a:p>
            <a:r>
              <a:rPr lang="en-US" sz="2000" b="1" dirty="0">
                <a:latin typeface="Arial" panose="020B0604020202020204" pitchFamily="34" charset="0"/>
                <a:cs typeface="Arial" panose="020B0604020202020204" pitchFamily="34" charset="0"/>
              </a:rPr>
              <a:t>Douay-Rheims Bible</a:t>
            </a:r>
          </a:p>
          <a:p>
            <a:r>
              <a:rPr lang="en-US" sz="2000" b="1" dirty="0">
                <a:latin typeface="Arial" panose="020B0604020202020204" pitchFamily="34" charset="0"/>
                <a:cs typeface="Arial" panose="020B0604020202020204" pitchFamily="34" charset="0"/>
              </a:rPr>
              <a:t>Geneva Bible of 1587</a:t>
            </a:r>
          </a:p>
          <a:p>
            <a:r>
              <a:rPr lang="en-US" sz="2000" b="1" dirty="0" err="1">
                <a:latin typeface="Arial" panose="020B0604020202020204" pitchFamily="34" charset="0"/>
                <a:cs typeface="Arial" panose="020B0604020202020204" pitchFamily="34" charset="0"/>
              </a:rPr>
              <a:t>Haweis</a:t>
            </a:r>
            <a:r>
              <a:rPr lang="en-US" sz="2000" b="1" dirty="0">
                <a:latin typeface="Arial" panose="020B0604020202020204" pitchFamily="34" charset="0"/>
                <a:cs typeface="Arial" panose="020B0604020202020204" pitchFamily="34" charset="0"/>
              </a:rPr>
              <a:t> New Testament</a:t>
            </a:r>
          </a:p>
          <a:p>
            <a:r>
              <a:rPr lang="en-US" sz="2000" b="1" dirty="0">
                <a:latin typeface="Arial" panose="020B0604020202020204" pitchFamily="34" charset="0"/>
                <a:cs typeface="Arial" panose="020B0604020202020204" pitchFamily="34" charset="0"/>
              </a:rPr>
              <a:t>King James 2000 Bible</a:t>
            </a:r>
          </a:p>
          <a:p>
            <a:r>
              <a:rPr lang="en-US" sz="2000" b="1" dirty="0">
                <a:latin typeface="Arial" panose="020B0604020202020204" pitchFamily="34" charset="0"/>
                <a:cs typeface="Arial" panose="020B0604020202020204" pitchFamily="34" charset="0"/>
              </a:rPr>
              <a:t>King James Bible</a:t>
            </a:r>
          </a:p>
          <a:p>
            <a:r>
              <a:rPr lang="en-US" sz="2000" b="1" dirty="0">
                <a:latin typeface="Arial" panose="020B0604020202020204" pitchFamily="34" charset="0"/>
                <a:cs typeface="Arial" panose="020B0604020202020204" pitchFamily="34" charset="0"/>
              </a:rPr>
              <a:t>New King James Version</a:t>
            </a:r>
          </a:p>
          <a:p>
            <a:r>
              <a:rPr lang="en-US" sz="2000" b="1" dirty="0">
                <a:latin typeface="Arial" panose="020B0604020202020204" pitchFamily="34" charset="0"/>
                <a:cs typeface="Arial" panose="020B0604020202020204" pitchFamily="34" charset="0"/>
              </a:rPr>
              <a:t>Smith's Literal Translation</a:t>
            </a:r>
          </a:p>
          <a:p>
            <a:r>
              <a:rPr lang="en-US" sz="2000" b="1" dirty="0">
                <a:latin typeface="Arial" panose="020B0604020202020204" pitchFamily="34" charset="0"/>
                <a:cs typeface="Arial" panose="020B0604020202020204" pitchFamily="34" charset="0"/>
              </a:rPr>
              <a:t>Tyndale Bible of 1526</a:t>
            </a:r>
          </a:p>
          <a:p>
            <a:r>
              <a:rPr lang="en-US" sz="2000" b="1" dirty="0">
                <a:latin typeface="Arial" panose="020B0604020202020204" pitchFamily="34" charset="0"/>
                <a:cs typeface="Arial" panose="020B0604020202020204" pitchFamily="34" charset="0"/>
              </a:rPr>
              <a:t>Webster's Bible Translation</a:t>
            </a:r>
          </a:p>
          <a:p>
            <a:r>
              <a:rPr lang="en-US" sz="2000" b="1" dirty="0">
                <a:latin typeface="Arial" panose="020B0604020202020204" pitchFamily="34" charset="0"/>
                <a:cs typeface="Arial" panose="020B0604020202020204" pitchFamily="34" charset="0"/>
              </a:rPr>
              <a:t>Worsley New Testament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For translations who are trying to equate these two items, how do you reconcile "something you eat from" with "something your name is written in"?</a:t>
            </a:r>
          </a:p>
          <a:p>
            <a:endParaRPr lang="en-US" sz="20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127023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1 Peter 2:24  (NKJV)</a:t>
            </a:r>
            <a:br>
              <a:rPr lang="en-US" b="1" dirty="0">
                <a:latin typeface="Arial" panose="020B0604020202020204" pitchFamily="34" charset="0"/>
                <a:cs typeface="Arial" panose="020B0604020202020204" pitchFamily="34" charset="0"/>
              </a:rPr>
            </a:br>
            <a:r>
              <a:rPr lang="en-US" b="1" i="0" dirty="0">
                <a:solidFill>
                  <a:srgbClr val="001320"/>
                </a:solidFill>
                <a:effectLst/>
                <a:highlight>
                  <a:srgbClr val="FFFFFF"/>
                </a:highlight>
                <a:latin typeface="Arial" panose="020B0604020202020204" pitchFamily="34" charset="0"/>
                <a:cs typeface="Arial" panose="020B0604020202020204" pitchFamily="34" charset="0"/>
              </a:rPr>
              <a:t>who Himself bore our sins in His own body on the tree, that we, having died to sins, might live for righteousness—by whose stripes you were healed.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 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century, “books” were still made from the papyrus plant.  (scrolls)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“Tree of Life” – sustained Adam and Eve.  Used symbolically in Rev. as sustaining the saved.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101169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643D-F470-C193-29BB-7F1DD68C7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87BE6-0F4F-D6BC-040D-CD3FF209A7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E35D4-3DA0-C1E7-F0BD-F44081BDD377}"/>
              </a:ext>
            </a:extLst>
          </p:cNvPr>
          <p:cNvSpPr>
            <a:spLocks noGrp="1"/>
          </p:cNvSpPr>
          <p:nvPr>
            <p:ph type="body" idx="1"/>
          </p:nvPr>
        </p:nvSpPr>
        <p:spPr/>
        <p:txBody>
          <a:bodyPr/>
          <a:lstStyle/>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Pre-M claim “New Jerusalem” is coming down to earth … possibly for a 1000 Year Reign.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Some Pre-M claim that “New Jerusalem” will just orbit the earth.  </a:t>
            </a:r>
          </a:p>
          <a:p>
            <a:pPr marL="0" indent="0">
              <a:buFont typeface="Arial" panose="020B0604020202020204" pitchFamily="34" charset="0"/>
              <a:buNone/>
            </a:pPr>
            <a:endParaRPr lang="en-US" b="1" dirty="0"/>
          </a:p>
        </p:txBody>
      </p:sp>
      <p:sp>
        <p:nvSpPr>
          <p:cNvPr id="4" name="Slide Number Placeholder 3">
            <a:extLst>
              <a:ext uri="{FF2B5EF4-FFF2-40B4-BE49-F238E27FC236}">
                <a16:creationId xmlns:a16="http://schemas.microsoft.com/office/drawing/2014/main" id="{FADAC2AD-155A-9216-0839-132FFA54FE48}"/>
              </a:ext>
            </a:extLst>
          </p:cNvPr>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185859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Sorcerers: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Cognate: Ref #5333 </a:t>
            </a:r>
            <a:r>
              <a:rPr lang="en-US" sz="2000" b="1" i="1" dirty="0">
                <a:latin typeface="Arial" panose="020B0604020202020204" pitchFamily="34" charset="0"/>
                <a:cs typeface="Arial" panose="020B0604020202020204" pitchFamily="34" charset="0"/>
              </a:rPr>
              <a:t>pharmakos (</a:t>
            </a:r>
            <a:r>
              <a:rPr lang="en-US" sz="2000" b="1" dirty="0">
                <a:latin typeface="Arial" panose="020B0604020202020204" pitchFamily="34" charset="0"/>
                <a:cs typeface="Arial" panose="020B0604020202020204" pitchFamily="34" charset="0"/>
              </a:rPr>
              <a:t>a poisoner, sorcerer, magician) – a sorcerer; refers to people using</a:t>
            </a:r>
            <a:r>
              <a:rPr lang="en-US" sz="2000" b="1" i="1" dirty="0">
                <a:latin typeface="Arial" panose="020B0604020202020204" pitchFamily="34" charset="0"/>
                <a:cs typeface="Arial" panose="020B0604020202020204" pitchFamily="34" charset="0"/>
              </a:rPr>
              <a:t> drugs</a:t>
            </a:r>
            <a:r>
              <a:rPr lang="en-US" sz="2000" b="1" dirty="0">
                <a:latin typeface="Arial" panose="020B0604020202020204" pitchFamily="34" charset="0"/>
                <a:cs typeface="Arial" panose="020B0604020202020204" pitchFamily="34" charset="0"/>
              </a:rPr>
              <a:t> and "religious incantations" (spells and charms) to drug people into living by their </a:t>
            </a:r>
            <a:r>
              <a:rPr lang="en-US" sz="2000" b="1" i="1" dirty="0">
                <a:latin typeface="Arial" panose="020B0604020202020204" pitchFamily="34" charset="0"/>
                <a:cs typeface="Arial" panose="020B0604020202020204" pitchFamily="34" charset="0"/>
              </a:rPr>
              <a:t>illusions</a:t>
            </a:r>
            <a:r>
              <a:rPr lang="en-US" sz="2000" b="1" dirty="0">
                <a:latin typeface="Arial" panose="020B0604020202020204" pitchFamily="34" charset="0"/>
                <a:cs typeface="Arial" panose="020B0604020202020204" pitchFamily="34" charset="0"/>
              </a:rPr>
              <a:t> as having magical, supernatural powers to manipulate God into giving them more temporal possessions.</a:t>
            </a:r>
          </a:p>
          <a:p>
            <a:pPr algn="l"/>
            <a:endParaRPr lang="en-US" sz="1800" b="1"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Arial" panose="020B0604020202020204" pitchFamily="34" charset="0"/>
                <a:cs typeface="Arial" panose="020B0604020202020204" pitchFamily="34" charset="0"/>
              </a:rPr>
              <a:t>This Greek word </a:t>
            </a:r>
            <a:r>
              <a:rPr lang="en-US" sz="1800" b="1" i="0" u="none" strike="noStrike" baseline="0" dirty="0" err="1">
                <a:solidFill>
                  <a:srgbClr val="000000"/>
                </a:solidFill>
                <a:latin typeface="Arial" panose="020B0604020202020204" pitchFamily="34" charset="0"/>
                <a:cs typeface="Arial" panose="020B0604020202020204" pitchFamily="34" charset="0"/>
              </a:rPr>
              <a:t>φάρμ</a:t>
            </a:r>
            <a:r>
              <a:rPr lang="en-US" sz="1800" b="1" i="0" u="none" strike="noStrike" baseline="0" dirty="0">
                <a:solidFill>
                  <a:srgbClr val="000000"/>
                </a:solidFill>
                <a:latin typeface="Arial" panose="020B0604020202020204" pitchFamily="34" charset="0"/>
                <a:cs typeface="Arial" panose="020B0604020202020204" pitchFamily="34" charset="0"/>
              </a:rPr>
              <a:t>ακος means in the Bible primarily a person who uses drugs and poisons to practice magic or sorcery. </a:t>
            </a:r>
            <a:endParaRPr lang="en-US" sz="2000" b="1" i="0" u="none" strike="noStrike" baseline="0" dirty="0">
              <a:solidFill>
                <a:srgbClr val="000000"/>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51 translations (biblehub.com)</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40 – sorcerers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6 – practice magic and magical incantations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2 – witchcraft</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1 – charmers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1 – drug users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1 - poisoner</a:t>
            </a:r>
          </a:p>
          <a:p>
            <a:pPr marL="342900" indent="-34290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000" b="1" dirty="0">
                <a:solidFill>
                  <a:srgbClr val="001320"/>
                </a:solidFill>
                <a:latin typeface="Arial" panose="020B0604020202020204" pitchFamily="34" charset="0"/>
                <a:cs typeface="Arial" panose="020B0604020202020204" pitchFamily="34" charset="0"/>
              </a:rPr>
              <a:t>“all types of lies”</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35517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they need no sunshine bright</a:t>
            </a:r>
          </a:p>
          <a:p>
            <a:r>
              <a:rPr lang="en-US" b="1" dirty="0"/>
              <a:t>In that city four square</a:t>
            </a:r>
          </a:p>
          <a:p>
            <a:r>
              <a:rPr lang="en-US" b="1" dirty="0"/>
              <a:t>For the Lamb is all the light</a:t>
            </a:r>
          </a:p>
          <a:p>
            <a:r>
              <a:rPr lang="en-US" b="1" dirty="0"/>
              <a:t>And there is no night there.”</a:t>
            </a:r>
          </a:p>
          <a:p>
            <a:endParaRPr lang="en-US" b="1" dirty="0"/>
          </a:p>
          <a:p>
            <a:r>
              <a:rPr lang="en-US" b="1" dirty="0"/>
              <a:t>John 14:9-10</a:t>
            </a:r>
          </a:p>
          <a:p>
            <a:pPr algn="l"/>
            <a:r>
              <a:rPr lang="en-US" b="1" i="0" u="none" strike="noStrike" dirty="0">
                <a:solidFill>
                  <a:srgbClr val="008AE6"/>
                </a:solidFill>
                <a:effectLst/>
                <a:latin typeface="Roboto" panose="02000000000000000000" pitchFamily="2" charset="0"/>
                <a:hlinkClick r:id="rId3"/>
              </a:rPr>
              <a:t>9</a:t>
            </a:r>
            <a:r>
              <a:rPr lang="en-US" b="1" i="0" u="none" strike="noStrike" dirty="0">
                <a:solidFill>
                  <a:srgbClr val="008AE6"/>
                </a:solidFill>
                <a:effectLst/>
                <a:latin typeface="Roboto" panose="02000000000000000000" pitchFamily="2" charset="0"/>
              </a:rPr>
              <a:t> </a:t>
            </a:r>
            <a:r>
              <a:rPr lang="en-US" b="1" i="0" dirty="0">
                <a:solidFill>
                  <a:srgbClr val="001320"/>
                </a:solidFill>
                <a:effectLst/>
                <a:latin typeface="Roboto" panose="02000000000000000000" pitchFamily="2" charset="0"/>
              </a:rPr>
              <a:t>Jesus said to him, </a:t>
            </a:r>
            <a:r>
              <a:rPr lang="en-US" b="1" i="0" dirty="0">
                <a:solidFill>
                  <a:srgbClr val="770000"/>
                </a:solidFill>
                <a:effectLst/>
                <a:latin typeface="Roboto" panose="02000000000000000000" pitchFamily="2" charset="0"/>
              </a:rPr>
              <a:t>“Have I been with you so long, and yet you have not known Me, Philip?</a:t>
            </a:r>
            <a:r>
              <a:rPr lang="en-US" b="1" i="0" dirty="0">
                <a:solidFill>
                  <a:srgbClr val="001320"/>
                </a:solidFill>
                <a:effectLst/>
                <a:latin typeface="Roboto" panose="02000000000000000000" pitchFamily="2" charset="0"/>
              </a:rPr>
              <a:t> </a:t>
            </a:r>
            <a:r>
              <a:rPr lang="en-US" b="1" i="0" dirty="0">
                <a:solidFill>
                  <a:srgbClr val="770000"/>
                </a:solidFill>
                <a:effectLst/>
                <a:latin typeface="Roboto" panose="02000000000000000000" pitchFamily="2" charset="0"/>
              </a:rPr>
              <a:t>He who has seen Me has seen the Father; so how can you say, ‘Show us the Father’?</a:t>
            </a:r>
            <a:r>
              <a:rPr lang="en-US" b="1" i="0" dirty="0">
                <a:solidFill>
                  <a:srgbClr val="001320"/>
                </a:solidFill>
                <a:effectLst/>
                <a:latin typeface="Roboto" panose="02000000000000000000" pitchFamily="2" charset="0"/>
              </a:rPr>
              <a:t>   </a:t>
            </a:r>
            <a:r>
              <a:rPr lang="en-US" b="1" i="0" u="none" strike="noStrike" dirty="0">
                <a:solidFill>
                  <a:srgbClr val="008AE6"/>
                </a:solidFill>
                <a:effectLst/>
                <a:latin typeface="Roboto" panose="02000000000000000000" pitchFamily="2" charset="0"/>
                <a:hlinkClick r:id="rId4"/>
              </a:rPr>
              <a:t>10</a:t>
            </a:r>
            <a:r>
              <a:rPr lang="en-US" b="1" i="0" u="none" strike="noStrike" dirty="0">
                <a:solidFill>
                  <a:srgbClr val="008AE6"/>
                </a:solidFill>
                <a:effectLst/>
                <a:latin typeface="Roboto" panose="02000000000000000000" pitchFamily="2" charset="0"/>
              </a:rPr>
              <a:t> </a:t>
            </a:r>
            <a:r>
              <a:rPr lang="en-US" b="1" i="0" dirty="0">
                <a:solidFill>
                  <a:srgbClr val="770000"/>
                </a:solidFill>
                <a:effectLst/>
                <a:latin typeface="Roboto" panose="02000000000000000000" pitchFamily="2" charset="0"/>
              </a:rPr>
              <a:t>Do you not believe that</a:t>
            </a:r>
            <a:r>
              <a:rPr lang="en-US" b="1" i="0" dirty="0">
                <a:solidFill>
                  <a:srgbClr val="001320"/>
                </a:solidFill>
                <a:effectLst/>
                <a:latin typeface="Roboto" panose="02000000000000000000" pitchFamily="2" charset="0"/>
              </a:rPr>
              <a:t> </a:t>
            </a:r>
            <a:r>
              <a:rPr lang="en-US" b="1" i="0" dirty="0">
                <a:solidFill>
                  <a:srgbClr val="770000"/>
                </a:solidFill>
                <a:effectLst/>
                <a:latin typeface="Roboto" panose="02000000000000000000" pitchFamily="2" charset="0"/>
              </a:rPr>
              <a:t>I am in the Father, and the Father in Me? The words that I speak to you</a:t>
            </a:r>
            <a:r>
              <a:rPr lang="en-US" b="1" i="0" dirty="0">
                <a:solidFill>
                  <a:srgbClr val="001320"/>
                </a:solidFill>
                <a:effectLst/>
                <a:latin typeface="Roboto" panose="02000000000000000000" pitchFamily="2" charset="0"/>
              </a:rPr>
              <a:t> </a:t>
            </a:r>
            <a:r>
              <a:rPr lang="en-US" b="1" i="0" dirty="0">
                <a:solidFill>
                  <a:srgbClr val="770000"/>
                </a:solidFill>
                <a:effectLst/>
                <a:latin typeface="Roboto" panose="02000000000000000000" pitchFamily="2" charset="0"/>
              </a:rPr>
              <a:t>I do not speak on My own </a:t>
            </a:r>
            <a:r>
              <a:rPr lang="en-US" b="1" i="1" dirty="0">
                <a:solidFill>
                  <a:srgbClr val="770000"/>
                </a:solidFill>
                <a:effectLst/>
                <a:latin typeface="Roboto" panose="02000000000000000000" pitchFamily="2" charset="0"/>
              </a:rPr>
              <a:t>authority;</a:t>
            </a:r>
            <a:r>
              <a:rPr lang="en-US" b="1" i="0" dirty="0">
                <a:solidFill>
                  <a:srgbClr val="770000"/>
                </a:solidFill>
                <a:effectLst/>
                <a:latin typeface="Roboto" panose="02000000000000000000" pitchFamily="2" charset="0"/>
              </a:rPr>
              <a:t> but the Father who dwells in Me does the works.</a:t>
            </a:r>
            <a:r>
              <a:rPr lang="en-US" b="1" i="0" dirty="0">
                <a:solidFill>
                  <a:srgbClr val="001320"/>
                </a:solidFill>
                <a:effectLst/>
                <a:latin typeface="Roboto" panose="02000000000000000000" pitchFamily="2" charset="0"/>
              </a:rPr>
              <a:t> </a:t>
            </a:r>
            <a:br>
              <a:rPr lang="en-US" b="1" dirty="0"/>
            </a:b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Lamb holds that light</a:t>
            </a:r>
          </a:p>
          <a:p>
            <a:pPr algn="l"/>
            <a:r>
              <a:rPr lang="en-US" b="1" dirty="0"/>
              <a:t>Lamb is a reflection of that light</a:t>
            </a:r>
          </a:p>
          <a:p>
            <a:pPr algn="l"/>
            <a:r>
              <a:rPr lang="en-US" b="1" dirty="0"/>
              <a:t>But, Lamb is not the light</a:t>
            </a:r>
          </a:p>
          <a:p>
            <a:pPr algn="l"/>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323395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Pre-M who think:</a:t>
            </a:r>
          </a:p>
          <a:p>
            <a:pPr marL="457200" indent="-457200">
              <a:buAutoNum type="arabicPeriod"/>
            </a:pPr>
            <a:r>
              <a:rPr lang="en-US" b="1" dirty="0"/>
              <a:t>Armageddon is the end of the world</a:t>
            </a:r>
          </a:p>
          <a:p>
            <a:pPr marL="457200" indent="-457200">
              <a:buAutoNum type="arabicPeriod"/>
            </a:pPr>
            <a:r>
              <a:rPr lang="en-US" b="1" dirty="0"/>
              <a:t>1000 Year Reign will occur on earth</a:t>
            </a:r>
          </a:p>
          <a:p>
            <a:pPr marL="457200" indent="-457200">
              <a:buAutoNum type="arabicPeriod"/>
            </a:pPr>
            <a:r>
              <a:rPr lang="en-US" b="1" dirty="0"/>
              <a:t>1000 Year Reign will occur in “New Jerusalem”</a:t>
            </a:r>
          </a:p>
          <a:p>
            <a:pPr marL="457200" indent="-457200">
              <a:buAutoNum type="arabicPeriod"/>
            </a:pPr>
            <a:r>
              <a:rPr lang="en-US" b="1" dirty="0"/>
              <a:t>1000 Year Reign will occur on a new planet “discovered” by NASA a few years ago</a:t>
            </a:r>
          </a:p>
          <a:p>
            <a:pPr marL="0" indent="0">
              <a:buNone/>
            </a:pPr>
            <a:endParaRPr lang="en-US" b="1" dirty="0"/>
          </a:p>
          <a:p>
            <a:pPr marL="0" indent="0">
              <a:buNone/>
            </a:pPr>
            <a:r>
              <a:rPr lang="en-US" b="1" dirty="0"/>
              <a:t>Pre-M doctrine is all over the spectrum.</a:t>
            </a:r>
          </a:p>
          <a:p>
            <a:pPr marL="0" indent="0">
              <a:buNone/>
            </a:pPr>
            <a:endParaRPr lang="en-US" b="1" dirty="0"/>
          </a:p>
          <a:p>
            <a:pPr marL="0" indent="0">
              <a:buNone/>
            </a:pPr>
            <a:r>
              <a:rPr lang="en-US" b="1" dirty="0"/>
              <a:t>If nothing unclean will enter the “New Jerusalem”, then doctrine of 1000 year reign is wrong when it teaches evil will ascend from “hades” and join saints so that the saints may reign over them.  </a:t>
            </a:r>
          </a:p>
          <a:p>
            <a:pPr marL="0" inden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271056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 20 tells us where evil will spend their eternity</a:t>
            </a:r>
          </a:p>
          <a:p>
            <a:endParaRPr lang="en-US" b="1" dirty="0"/>
          </a:p>
          <a:p>
            <a:r>
              <a:rPr lang="en-US" b="1" dirty="0"/>
              <a:t>Ch. 21 tells us where the bride of the Lamb will spend her eternity</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320592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Tribulation:  chapters 1,6,7,20 (The “Forbidden Zone”)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Villain ID:  characteristics of villain throughout ”Forbidden Zone”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7 Kings + 1:  Tribulation + Villain ID + history of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century church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Scroll:  historical references to scrolls and seals + see how used in “Forbidden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Let Revelation tell you what it wants you to know</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263112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800" b="1" dirty="0">
              <a:solidFill>
                <a:srgbClr val="001320"/>
              </a:solidFill>
              <a:latin typeface="Arial" panose="020B0604020202020204" pitchFamily="34" charset="0"/>
              <a:cs typeface="Arial" panose="020B0604020202020204" pitchFamily="34" charset="0"/>
            </a:endParaRPr>
          </a:p>
          <a:p>
            <a:pPr marL="365760" indent="-365760">
              <a:buFont typeface="Arial" panose="020B0604020202020204" pitchFamily="34" charset="0"/>
              <a:buAutoNum type="arabicPeriod"/>
            </a:pPr>
            <a:endParaRPr lang="en-US" sz="2800" b="1" dirty="0">
              <a:solidFill>
                <a:srgbClr val="001320"/>
              </a:solidFill>
              <a:latin typeface="Arial" panose="020B0604020202020204" pitchFamily="34" charset="0"/>
              <a:cs typeface="Arial" panose="020B0604020202020204" pitchFamily="34" charset="0"/>
            </a:endParaRPr>
          </a:p>
          <a:p>
            <a:pPr marL="365760" indent="-365760">
              <a:buFont typeface="Arial" panose="020B0604020202020204" pitchFamily="34" charset="0"/>
              <a:buAutoNum type="arabicPeriod"/>
            </a:pPr>
            <a:r>
              <a:rPr lang="en-US" sz="2800" b="1" dirty="0">
                <a:solidFill>
                  <a:srgbClr val="001320"/>
                </a:solidFill>
                <a:latin typeface="Arial" panose="020B0604020202020204" pitchFamily="34" charset="0"/>
                <a:cs typeface="Arial" panose="020B0604020202020204" pitchFamily="34" charset="0"/>
              </a:rPr>
              <a:t>Structure is Heaven</a:t>
            </a:r>
          </a:p>
          <a:p>
            <a:pPr marL="365760" indent="-365760">
              <a:buFont typeface="Arial" panose="020B0604020202020204" pitchFamily="34" charset="0"/>
              <a:buAutoNum type="arabicPeriod"/>
            </a:pPr>
            <a:endParaRPr lang="en-US" sz="2800" b="1" dirty="0">
              <a:solidFill>
                <a:srgbClr val="001320"/>
              </a:solidFill>
              <a:latin typeface="Arial" panose="020B0604020202020204" pitchFamily="34" charset="0"/>
              <a:cs typeface="Arial" panose="020B0604020202020204" pitchFamily="34" charset="0"/>
            </a:endParaRPr>
          </a:p>
          <a:p>
            <a:pPr marL="365760" indent="-365760">
              <a:buFont typeface="Arial" panose="020B0604020202020204" pitchFamily="34" charset="0"/>
              <a:buAutoNum type="arabicPeriod"/>
            </a:pPr>
            <a:r>
              <a:rPr lang="en-US" sz="2800" b="1" dirty="0">
                <a:solidFill>
                  <a:srgbClr val="001320"/>
                </a:solidFill>
                <a:latin typeface="Arial" panose="020B0604020202020204" pitchFamily="34" charset="0"/>
                <a:cs typeface="Arial" panose="020B0604020202020204" pitchFamily="34" charset="0"/>
              </a:rPr>
              <a:t>Inhabitants of the city are the church</a:t>
            </a:r>
          </a:p>
          <a:p>
            <a:pPr marL="365760" indent="-365760">
              <a:buFont typeface="Arial" panose="020B0604020202020204" pitchFamily="34" charset="0"/>
              <a:buAutoNum type="arabicPeriod"/>
            </a:pPr>
            <a:endParaRPr lang="en-US" sz="2800" b="1" dirty="0">
              <a:solidFill>
                <a:srgbClr val="001320"/>
              </a:solidFill>
              <a:latin typeface="Arial" panose="020B0604020202020204" pitchFamily="34" charset="0"/>
              <a:cs typeface="Arial" panose="020B0604020202020204" pitchFamily="34" charset="0"/>
            </a:endParaRPr>
          </a:p>
          <a:p>
            <a:pPr marL="365760" indent="-365760">
              <a:buFont typeface="Arial" panose="020B0604020202020204" pitchFamily="34" charset="0"/>
              <a:buAutoNum type="arabicPeriod"/>
            </a:pPr>
            <a:r>
              <a:rPr lang="en-US" sz="2800" b="1" dirty="0">
                <a:solidFill>
                  <a:srgbClr val="001320"/>
                </a:solidFill>
                <a:latin typeface="Arial" panose="020B0604020202020204" pitchFamily="34" charset="0"/>
                <a:cs typeface="Arial" panose="020B0604020202020204" pitchFamily="34" charset="0"/>
              </a:rPr>
              <a:t>Sometimes a city name is used to represent the inhabitants</a:t>
            </a:r>
          </a:p>
          <a:p>
            <a:pPr marL="731520" lvl="1" indent="-365760">
              <a:buFont typeface="Courier New" panose="02070309020205020404" pitchFamily="49" charset="0"/>
              <a:buChar char="o"/>
            </a:pPr>
            <a:r>
              <a:rPr lang="en-US" sz="2800" b="1" dirty="0">
                <a:solidFill>
                  <a:srgbClr val="001320"/>
                </a:solidFill>
                <a:latin typeface="Arial" panose="020B0604020202020204" pitchFamily="34" charset="0"/>
                <a:cs typeface="Arial" panose="020B0604020202020204" pitchFamily="34" charset="0"/>
              </a:rPr>
              <a:t>Matt 23:37 (NKJV) </a:t>
            </a:r>
            <a:r>
              <a:rPr lang="en-US" sz="2400" b="1" i="0" dirty="0">
                <a:solidFill>
                  <a:srgbClr val="001320"/>
                </a:solidFill>
                <a:effectLst/>
                <a:latin typeface="Roboto" panose="02000000000000000000" pitchFamily="2" charset="0"/>
              </a:rPr>
              <a:t>“O Jerusalem, Jerusalem, the one who kills the prophets and stones those who are sent to her! How often I wanted to gather your children together, as a hen gathers her chicks under </a:t>
            </a:r>
            <a:r>
              <a:rPr lang="en-US" sz="2400" b="1" i="1" dirty="0">
                <a:solidFill>
                  <a:srgbClr val="001320"/>
                </a:solidFill>
                <a:effectLst/>
                <a:latin typeface="Roboto" panose="02000000000000000000" pitchFamily="2" charset="0"/>
              </a:rPr>
              <a:t>her</a:t>
            </a:r>
            <a:r>
              <a:rPr lang="en-US" sz="2400" b="1" i="0" dirty="0">
                <a:solidFill>
                  <a:srgbClr val="001320"/>
                </a:solidFill>
                <a:effectLst/>
                <a:latin typeface="Roboto" panose="02000000000000000000" pitchFamily="2" charset="0"/>
              </a:rPr>
              <a:t> wings, but you were not willing!</a:t>
            </a:r>
            <a:endParaRPr lang="en-US" sz="2800" b="1" dirty="0">
              <a:solidFill>
                <a:srgbClr val="001320"/>
              </a:solidFill>
              <a:latin typeface="Arial" panose="020B0604020202020204" pitchFamily="34" charset="0"/>
              <a:cs typeface="Arial" panose="020B0604020202020204" pitchFamily="34" charset="0"/>
            </a:endParaRPr>
          </a:p>
          <a:p>
            <a:pPr marL="365760" indent="-365760">
              <a:buFont typeface="Arial" panose="020B0604020202020204" pitchFamily="34" charset="0"/>
              <a:buAutoNum type="arabicPeriod"/>
            </a:pPr>
            <a:endParaRPr lang="en-US" sz="2800"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339123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271652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1</a:t>
            </a:fld>
            <a:endParaRPr lang="en-US"/>
          </a:p>
        </p:txBody>
      </p:sp>
    </p:spTree>
    <p:extLst>
      <p:ext uri="{BB962C8B-B14F-4D97-AF65-F5344CB8AC3E}">
        <p14:creationId xmlns:p14="http://schemas.microsoft.com/office/powerpoint/2010/main" val="3847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01360-E0C0-8600-568B-B1738F51A9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Rectangle 2">
            <a:extLst>
              <a:ext uri="{FF2B5EF4-FFF2-40B4-BE49-F238E27FC236}">
                <a16:creationId xmlns:a16="http://schemas.microsoft.com/office/drawing/2014/main" id="{5E9E5D79-2257-4971-D94C-08D4AB5DC431}"/>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4" name="Group 3">
            <a:extLst>
              <a:ext uri="{FF2B5EF4-FFF2-40B4-BE49-F238E27FC236}">
                <a16:creationId xmlns:a16="http://schemas.microsoft.com/office/drawing/2014/main" id="{D7CC9369-E2A8-F522-EFB9-0D54993C1849}"/>
              </a:ext>
            </a:extLst>
          </p:cNvPr>
          <p:cNvGrpSpPr/>
          <p:nvPr/>
        </p:nvGrpSpPr>
        <p:grpSpPr>
          <a:xfrm>
            <a:off x="-9843" y="-2015"/>
            <a:ext cx="12204192" cy="554512"/>
            <a:chOff x="-8349" y="950081"/>
            <a:chExt cx="9147932" cy="554512"/>
          </a:xfrm>
        </p:grpSpPr>
        <p:sp>
          <p:nvSpPr>
            <p:cNvPr id="5" name="Oval 4">
              <a:extLst>
                <a:ext uri="{FF2B5EF4-FFF2-40B4-BE49-F238E27FC236}">
                  <a16:creationId xmlns:a16="http://schemas.microsoft.com/office/drawing/2014/main" id="{0CCD8D42-9758-664E-F080-965F8864F53F}"/>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29DCD830-3238-6159-59AB-F61F5B684D30}"/>
                </a:ext>
              </a:extLst>
            </p:cNvPr>
            <p:cNvGrpSpPr/>
            <p:nvPr/>
          </p:nvGrpSpPr>
          <p:grpSpPr>
            <a:xfrm>
              <a:off x="-8349" y="950081"/>
              <a:ext cx="9147932" cy="466344"/>
              <a:chOff x="-8349" y="950081"/>
              <a:chExt cx="9147932" cy="466344"/>
            </a:xfrm>
          </p:grpSpPr>
          <p:pic>
            <p:nvPicPr>
              <p:cNvPr id="7" name="Picture 6">
                <a:extLst>
                  <a:ext uri="{FF2B5EF4-FFF2-40B4-BE49-F238E27FC236}">
                    <a16:creationId xmlns:a16="http://schemas.microsoft.com/office/drawing/2014/main" id="{5DEA144F-E858-4231-07CA-2F705368B8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8" name="Picture 7">
                <a:extLst>
                  <a:ext uri="{FF2B5EF4-FFF2-40B4-BE49-F238E27FC236}">
                    <a16:creationId xmlns:a16="http://schemas.microsoft.com/office/drawing/2014/main" id="{53837B64-D254-803D-FC25-C0E1A4020E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1" name="Title 1">
            <a:extLst>
              <a:ext uri="{FF2B5EF4-FFF2-40B4-BE49-F238E27FC236}">
                <a16:creationId xmlns:a16="http://schemas.microsoft.com/office/drawing/2014/main" id="{8987B3A8-4E07-466C-E362-BDF5F38F6893}"/>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D7551B9-BF0E-8665-3191-3F2811A4680D}"/>
              </a:ext>
            </a:extLst>
          </p:cNvPr>
          <p:cNvSpPr/>
          <p:nvPr/>
        </p:nvSpPr>
        <p:spPr>
          <a:xfrm>
            <a:off x="1933894" y="3247001"/>
            <a:ext cx="8248331"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414646-4EF0-66F7-4968-F00EA3BCD0C8}"/>
              </a:ext>
            </a:extLst>
          </p:cNvPr>
          <p:cNvSpPr txBox="1"/>
          <p:nvPr/>
        </p:nvSpPr>
        <p:spPr>
          <a:xfrm>
            <a:off x="1924054" y="1517225"/>
            <a:ext cx="8248332" cy="3970318"/>
          </a:xfrm>
          <a:prstGeom prst="rect">
            <a:avLst/>
          </a:prstGeom>
          <a:noFill/>
        </p:spPr>
        <p:txBody>
          <a:bodyPr wrap="square" rtlCol="0">
            <a:spAutoFit/>
          </a:bodyPr>
          <a:lstStyle/>
          <a:p>
            <a:pPr algn="ctr"/>
            <a:r>
              <a:rPr lang="en-US" sz="2800" b="1" u="sng" dirty="0">
                <a:solidFill>
                  <a:srgbClr val="C00000"/>
                </a:solidFill>
                <a:latin typeface="Arial" panose="020B0604020202020204" pitchFamily="34" charset="0"/>
                <a:cs typeface="Arial" panose="020B0604020202020204" pitchFamily="34" charset="0"/>
              </a:rPr>
              <a:t>What Is the “New Jerusalem”?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Location of 1000 Year Reign  (Premillennialism)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Jerusalem being rebuilt after its destruction </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Heaven</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Church </a:t>
            </a:r>
          </a:p>
        </p:txBody>
      </p:sp>
    </p:spTree>
    <p:extLst>
      <p:ext uri="{BB962C8B-B14F-4D97-AF65-F5344CB8AC3E}">
        <p14:creationId xmlns:p14="http://schemas.microsoft.com/office/powerpoint/2010/main" val="8308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F4EA80-5EA1-A4D1-2DEB-69D5DA63C74A}"/>
              </a:ext>
            </a:extLst>
          </p:cNvPr>
          <p:cNvSpPr txBox="1"/>
          <p:nvPr/>
        </p:nvSpPr>
        <p:spPr>
          <a:xfrm>
            <a:off x="1482884" y="1726329"/>
            <a:ext cx="9143999" cy="4401205"/>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Judgment of evil already occurred in Ch. 20</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Evil already thrown into the Lake of Fire (20:10)</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“old earth and heaven have passed away” (21:1)</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Post-judgment day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Physical is gone – all spiritual</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No where to build another Jerusalem</a:t>
            </a:r>
          </a:p>
          <a:p>
            <a:pPr marL="914400" lvl="1" indent="-457200">
              <a:buFont typeface="Courier New" panose="02070309020205020404" pitchFamily="49" charset="0"/>
              <a:buChar char="o"/>
            </a:pPr>
            <a:endParaRPr lang="en-US" sz="2800" b="1" dirty="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Nothing unclean enters “New Jerusalem” </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Jews cannot live there</a:t>
            </a:r>
          </a:p>
        </p:txBody>
      </p:sp>
      <p:sp>
        <p:nvSpPr>
          <p:cNvPr id="5" name="TextBox 4">
            <a:extLst>
              <a:ext uri="{FF2B5EF4-FFF2-40B4-BE49-F238E27FC236}">
                <a16:creationId xmlns:a16="http://schemas.microsoft.com/office/drawing/2014/main" id="{581C1DDE-8DDB-ABC1-F060-0C0D7A292528}"/>
              </a:ext>
            </a:extLst>
          </p:cNvPr>
          <p:cNvSpPr txBox="1"/>
          <p:nvPr/>
        </p:nvSpPr>
        <p:spPr>
          <a:xfrm>
            <a:off x="1933733" y="631542"/>
            <a:ext cx="8242300"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Jerusalem Rebuilt After Destruction</a:t>
            </a:r>
          </a:p>
        </p:txBody>
      </p:sp>
    </p:spTree>
    <p:extLst>
      <p:ext uri="{BB962C8B-B14F-4D97-AF65-F5344CB8AC3E}">
        <p14:creationId xmlns:p14="http://schemas.microsoft.com/office/powerpoint/2010/main" val="318185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01360-E0C0-8600-568B-B1738F51A9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3" name="Rectangle 2">
            <a:extLst>
              <a:ext uri="{FF2B5EF4-FFF2-40B4-BE49-F238E27FC236}">
                <a16:creationId xmlns:a16="http://schemas.microsoft.com/office/drawing/2014/main" id="{5E9E5D79-2257-4971-D94C-08D4AB5DC431}"/>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4" name="Group 3">
            <a:extLst>
              <a:ext uri="{FF2B5EF4-FFF2-40B4-BE49-F238E27FC236}">
                <a16:creationId xmlns:a16="http://schemas.microsoft.com/office/drawing/2014/main" id="{D7CC9369-E2A8-F522-EFB9-0D54993C1849}"/>
              </a:ext>
            </a:extLst>
          </p:cNvPr>
          <p:cNvGrpSpPr/>
          <p:nvPr/>
        </p:nvGrpSpPr>
        <p:grpSpPr>
          <a:xfrm>
            <a:off x="-9843" y="-2015"/>
            <a:ext cx="12204192" cy="554512"/>
            <a:chOff x="-8349" y="950081"/>
            <a:chExt cx="9147932" cy="554512"/>
          </a:xfrm>
        </p:grpSpPr>
        <p:sp>
          <p:nvSpPr>
            <p:cNvPr id="5" name="Oval 4">
              <a:extLst>
                <a:ext uri="{FF2B5EF4-FFF2-40B4-BE49-F238E27FC236}">
                  <a16:creationId xmlns:a16="http://schemas.microsoft.com/office/drawing/2014/main" id="{0CCD8D42-9758-664E-F080-965F8864F53F}"/>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29DCD830-3238-6159-59AB-F61F5B684D30}"/>
                </a:ext>
              </a:extLst>
            </p:cNvPr>
            <p:cNvGrpSpPr/>
            <p:nvPr/>
          </p:nvGrpSpPr>
          <p:grpSpPr>
            <a:xfrm>
              <a:off x="-8349" y="950081"/>
              <a:ext cx="9147932" cy="466344"/>
              <a:chOff x="-8349" y="950081"/>
              <a:chExt cx="9147932" cy="466344"/>
            </a:xfrm>
          </p:grpSpPr>
          <p:pic>
            <p:nvPicPr>
              <p:cNvPr id="7" name="Picture 6">
                <a:extLst>
                  <a:ext uri="{FF2B5EF4-FFF2-40B4-BE49-F238E27FC236}">
                    <a16:creationId xmlns:a16="http://schemas.microsoft.com/office/drawing/2014/main" id="{5DEA144F-E858-4231-07CA-2F705368B8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8" name="Picture 7">
                <a:extLst>
                  <a:ext uri="{FF2B5EF4-FFF2-40B4-BE49-F238E27FC236}">
                    <a16:creationId xmlns:a16="http://schemas.microsoft.com/office/drawing/2014/main" id="{53837B64-D254-803D-FC25-C0E1A4020E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1" name="Title 1">
            <a:extLst>
              <a:ext uri="{FF2B5EF4-FFF2-40B4-BE49-F238E27FC236}">
                <a16:creationId xmlns:a16="http://schemas.microsoft.com/office/drawing/2014/main" id="{8987B3A8-4E07-466C-E362-BDF5F38F6893}"/>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358F5DBC-A612-0741-68B5-1EDDD4F84449}"/>
              </a:ext>
            </a:extLst>
          </p:cNvPr>
          <p:cNvCxnSpPr>
            <a:cxnSpLocks/>
          </p:cNvCxnSpPr>
          <p:nvPr/>
        </p:nvCxnSpPr>
        <p:spPr>
          <a:xfrm>
            <a:off x="1482883" y="2652743"/>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A763B5-F499-E9A2-02BC-5CCA47A65E1A}"/>
              </a:ext>
            </a:extLst>
          </p:cNvPr>
          <p:cNvCxnSpPr>
            <a:cxnSpLocks/>
          </p:cNvCxnSpPr>
          <p:nvPr/>
        </p:nvCxnSpPr>
        <p:spPr>
          <a:xfrm>
            <a:off x="1482883" y="3523602"/>
            <a:ext cx="9144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925D0A95-36BA-1954-65E1-CF0EE5B0BF48}"/>
              </a:ext>
            </a:extLst>
          </p:cNvPr>
          <p:cNvSpPr/>
          <p:nvPr/>
        </p:nvSpPr>
        <p:spPr>
          <a:xfrm>
            <a:off x="3857625" y="4125839"/>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05C656E-B0B6-A14F-D9FB-2B924CAA97C9}"/>
              </a:ext>
            </a:extLst>
          </p:cNvPr>
          <p:cNvSpPr/>
          <p:nvPr/>
        </p:nvSpPr>
        <p:spPr>
          <a:xfrm>
            <a:off x="3857625" y="4963451"/>
            <a:ext cx="978408" cy="4846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0B5DCA-9F24-51E7-CD92-2461AFB225C0}"/>
              </a:ext>
            </a:extLst>
          </p:cNvPr>
          <p:cNvSpPr txBox="1"/>
          <p:nvPr/>
        </p:nvSpPr>
        <p:spPr>
          <a:xfrm>
            <a:off x="1924054" y="1517225"/>
            <a:ext cx="8248332" cy="3970318"/>
          </a:xfrm>
          <a:prstGeom prst="rect">
            <a:avLst/>
          </a:prstGeom>
          <a:noFill/>
        </p:spPr>
        <p:txBody>
          <a:bodyPr wrap="square" rtlCol="0">
            <a:spAutoFit/>
          </a:bodyPr>
          <a:lstStyle/>
          <a:p>
            <a:pPr algn="ctr"/>
            <a:r>
              <a:rPr lang="en-US" sz="2800" b="1" u="sng" dirty="0">
                <a:solidFill>
                  <a:srgbClr val="C00000"/>
                </a:solidFill>
                <a:latin typeface="Arial" panose="020B0604020202020204" pitchFamily="34" charset="0"/>
                <a:cs typeface="Arial" panose="020B0604020202020204" pitchFamily="34" charset="0"/>
              </a:rPr>
              <a:t>What Is the “New Jerusalem”?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Location of 1000 Year Reign  (Premillennialism)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Jerusalem being rebuilt after its destruction </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Heaven</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Church </a:t>
            </a:r>
          </a:p>
        </p:txBody>
      </p:sp>
    </p:spTree>
    <p:extLst>
      <p:ext uri="{BB962C8B-B14F-4D97-AF65-F5344CB8AC3E}">
        <p14:creationId xmlns:p14="http://schemas.microsoft.com/office/powerpoint/2010/main" val="8241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“New Jerusalem” Identity</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4DC1F0-D9EA-11CA-A32F-0D62B014AE62}"/>
              </a:ext>
            </a:extLst>
          </p:cNvPr>
          <p:cNvSpPr txBox="1"/>
          <p:nvPr/>
        </p:nvSpPr>
        <p:spPr>
          <a:xfrm>
            <a:off x="1482884" y="631794"/>
            <a:ext cx="9143999" cy="4401205"/>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How did we determine:</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Meaning of the Tribulation?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7 Kings + 1</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Identity of the villain in Revelation?</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Meaning and purpose of scroll with 7 seals?</a:t>
            </a:r>
          </a:p>
          <a:p>
            <a:pPr lvl="1"/>
            <a:endParaRPr lang="en-US" sz="2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b="1" dirty="0">
                <a:solidFill>
                  <a:srgbClr val="C00000"/>
                </a:solidFill>
                <a:latin typeface="Arial" panose="020B0604020202020204" pitchFamily="34" charset="0"/>
                <a:cs typeface="Arial" panose="020B0604020202020204" pitchFamily="34" charset="0"/>
              </a:rPr>
              <a:t>Use lists of characteristics (Revelation or history)</a:t>
            </a:r>
          </a:p>
          <a:p>
            <a:pPr lvl="1"/>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How determine meaning of “New Jerusalem”?</a:t>
            </a:r>
          </a:p>
          <a:p>
            <a:pPr marL="800100" lvl="1" indent="-3429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Same way</a:t>
            </a:r>
          </a:p>
        </p:txBody>
      </p:sp>
    </p:spTree>
    <p:extLst>
      <p:ext uri="{BB962C8B-B14F-4D97-AF65-F5344CB8AC3E}">
        <p14:creationId xmlns:p14="http://schemas.microsoft.com/office/powerpoint/2010/main" val="423637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“New Jerusalem” Identity</a:t>
            </a:r>
          </a:p>
        </p:txBody>
      </p:sp>
      <p:sp>
        <p:nvSpPr>
          <p:cNvPr id="4" name="TextBox 3">
            <a:extLst>
              <a:ext uri="{FF2B5EF4-FFF2-40B4-BE49-F238E27FC236}">
                <a16:creationId xmlns:a16="http://schemas.microsoft.com/office/drawing/2014/main" id="{4AD6B1B6-2733-FAE0-8680-16474B91E055}"/>
              </a:ext>
            </a:extLst>
          </p:cNvPr>
          <p:cNvSpPr txBox="1"/>
          <p:nvPr/>
        </p:nvSpPr>
        <p:spPr>
          <a:xfrm>
            <a:off x="1928454" y="615913"/>
            <a:ext cx="8252858" cy="5293757"/>
          </a:xfrm>
          <a:prstGeom prst="rect">
            <a:avLst/>
          </a:prstGeom>
          <a:noFill/>
        </p:spPr>
        <p:txBody>
          <a:bodyPr wrap="square">
            <a:spAutoFit/>
          </a:bodyPr>
          <a:lstStyle/>
          <a:p>
            <a:pPr marL="514350" indent="-514350">
              <a:buFont typeface="+mj-lt"/>
              <a:buAutoNum type="arabicPeriod"/>
            </a:pPr>
            <a:r>
              <a:rPr lang="en-US" sz="2600" b="1" dirty="0">
                <a:latin typeface="Arial" panose="020B0604020202020204" pitchFamily="34" charset="0"/>
                <a:cs typeface="Arial" panose="020B0604020202020204" pitchFamily="34" charset="0"/>
              </a:rPr>
              <a:t>  New heaven, new earth; 1</a:t>
            </a:r>
            <a:r>
              <a:rPr lang="en-US" sz="2600" b="1" baseline="30000" dirty="0">
                <a:latin typeface="Arial" panose="020B0604020202020204" pitchFamily="34" charset="0"/>
                <a:cs typeface="Arial" panose="020B0604020202020204" pitchFamily="34" charset="0"/>
              </a:rPr>
              <a:t>st</a:t>
            </a:r>
            <a:r>
              <a:rPr lang="en-US" sz="2600" b="1" dirty="0">
                <a:latin typeface="Arial" panose="020B0604020202020204" pitchFamily="34" charset="0"/>
                <a:cs typeface="Arial" panose="020B0604020202020204" pitchFamily="34" charset="0"/>
              </a:rPr>
              <a:t> are gone (spiritual)</a:t>
            </a:r>
            <a:endParaRPr lang="en-US" sz="2600" b="1" dirty="0">
              <a:solidFill>
                <a:srgbClr val="C00000"/>
              </a:solidFill>
              <a:latin typeface="Arial" panose="020B0604020202020204" pitchFamily="34" charset="0"/>
              <a:cs typeface="Arial" panose="020B0604020202020204" pitchFamily="34" charset="0"/>
            </a:endParaRPr>
          </a:p>
          <a:p>
            <a:pPr marL="514350" indent="-514350">
              <a:buFont typeface="+mj-lt"/>
              <a:buAutoNum type="arabicPeriod"/>
            </a:pPr>
            <a:r>
              <a:rPr lang="en-US" sz="2600" b="1" dirty="0">
                <a:solidFill>
                  <a:srgbClr val="001320"/>
                </a:solidFill>
                <a:latin typeface="Arial" panose="020B0604020202020204" pitchFamily="34" charset="0"/>
                <a:cs typeface="Arial" panose="020B0604020202020204" pitchFamily="34" charset="0"/>
              </a:rPr>
              <a:t>  Descending from sky, not on earth (spiritual)</a:t>
            </a:r>
          </a:p>
          <a:p>
            <a:pPr marL="514350" indent="-514350">
              <a:buFont typeface="+mj-lt"/>
              <a:buAutoNum type="arabicPeriod"/>
            </a:pPr>
            <a:r>
              <a:rPr lang="en-US" sz="2600" b="1" dirty="0">
                <a:solidFill>
                  <a:srgbClr val="0070C0"/>
                </a:solidFill>
                <a:latin typeface="Arial" panose="020B0604020202020204" pitchFamily="34" charset="0"/>
                <a:cs typeface="Arial" panose="020B0604020202020204" pitchFamily="34" charset="0"/>
              </a:rPr>
              <a:t>  “as” a bride/wife adorned for husband (Lamb)</a:t>
            </a:r>
          </a:p>
          <a:p>
            <a:pPr marL="514350" indent="-514350">
              <a:buFont typeface="+mj-lt"/>
              <a:buAutoNum type="arabicPeriod"/>
            </a:pPr>
            <a:r>
              <a:rPr lang="en-US" sz="2600" b="1" dirty="0">
                <a:solidFill>
                  <a:srgbClr val="001320"/>
                </a:solidFill>
                <a:latin typeface="Arial" panose="020B0604020202020204" pitchFamily="34" charset="0"/>
                <a:cs typeface="Arial" panose="020B0604020202020204" pitchFamily="34" charset="0"/>
              </a:rPr>
              <a:t>  High walls</a:t>
            </a:r>
          </a:p>
          <a:p>
            <a:endParaRPr lang="en-US" sz="2600" b="1" dirty="0">
              <a:solidFill>
                <a:srgbClr val="C00000"/>
              </a:solidFill>
              <a:latin typeface="Arial" panose="020B0604020202020204" pitchFamily="34" charset="0"/>
              <a:cs typeface="Arial" panose="020B0604020202020204" pitchFamily="34" charset="0"/>
            </a:endParaRPr>
          </a:p>
          <a:p>
            <a:pPr marL="514350" indent="-514350">
              <a:buAutoNum type="arabicPeriod" startAt="5"/>
            </a:pPr>
            <a:r>
              <a:rPr lang="en-US" sz="2600" b="1" dirty="0">
                <a:solidFill>
                  <a:srgbClr val="001320"/>
                </a:solidFill>
                <a:latin typeface="Arial" panose="020B0604020202020204" pitchFamily="34" charset="0"/>
                <a:cs typeface="Arial" panose="020B0604020202020204" pitchFamily="34" charset="0"/>
              </a:rPr>
              <a:t>  12 gates (tribe’s name above each)</a:t>
            </a:r>
          </a:p>
          <a:p>
            <a:pPr marL="514350" indent="-514350">
              <a:buAutoNum type="arabicPeriod" startAt="5"/>
            </a:pPr>
            <a:r>
              <a:rPr lang="en-US" sz="2600" b="1" dirty="0">
                <a:solidFill>
                  <a:srgbClr val="001320"/>
                </a:solidFill>
                <a:latin typeface="Arial" panose="020B0604020202020204" pitchFamily="34" charset="0"/>
                <a:cs typeface="Arial" panose="020B0604020202020204" pitchFamily="34" charset="0"/>
              </a:rPr>
              <a:t>  12 foundations (apostle’s name on each)</a:t>
            </a:r>
            <a:endParaRPr lang="en-US" sz="2600" b="1" dirty="0">
              <a:solidFill>
                <a:srgbClr val="C00000"/>
              </a:solidFill>
              <a:latin typeface="Arial" panose="020B0604020202020204" pitchFamily="34" charset="0"/>
              <a:cs typeface="Arial" panose="020B0604020202020204" pitchFamily="34" charset="0"/>
            </a:endParaRPr>
          </a:p>
          <a:p>
            <a:pPr marL="514350" indent="-514350">
              <a:buAutoNum type="arabicPeriod" startAt="5"/>
            </a:pPr>
            <a:r>
              <a:rPr lang="en-US" sz="2600" b="1" dirty="0">
                <a:solidFill>
                  <a:srgbClr val="001320"/>
                </a:solidFill>
                <a:latin typeface="Arial" panose="020B0604020202020204" pitchFamily="34" charset="0"/>
                <a:cs typeface="Arial" panose="020B0604020202020204" pitchFamily="34" charset="0"/>
              </a:rPr>
              <a:t>  Angel measures the city</a:t>
            </a:r>
          </a:p>
          <a:p>
            <a:endParaRPr lang="en-US" sz="2600" b="1" dirty="0">
              <a:solidFill>
                <a:srgbClr val="001320"/>
              </a:solidFill>
              <a:latin typeface="Arial" panose="020B0604020202020204" pitchFamily="34" charset="0"/>
              <a:cs typeface="Arial" panose="020B0604020202020204" pitchFamily="34" charset="0"/>
            </a:endParaRPr>
          </a:p>
          <a:p>
            <a:pPr marL="514350" indent="-514350">
              <a:buAutoNum type="arabicPeriod" startAt="8"/>
            </a:pPr>
            <a:r>
              <a:rPr lang="en-US" sz="2600" b="1" dirty="0">
                <a:solidFill>
                  <a:srgbClr val="001320"/>
                </a:solidFill>
                <a:latin typeface="Arial" panose="020B0604020202020204" pitchFamily="34" charset="0"/>
                <a:cs typeface="Arial" panose="020B0604020202020204" pitchFamily="34" charset="0"/>
              </a:rPr>
              <a:t>  Gates made of pearl</a:t>
            </a:r>
            <a:endParaRPr lang="en-US" sz="2600" b="1" dirty="0">
              <a:solidFill>
                <a:srgbClr val="C00000"/>
              </a:solidFill>
              <a:latin typeface="Arial" panose="020B0604020202020204" pitchFamily="34" charset="0"/>
              <a:cs typeface="Arial" panose="020B0604020202020204" pitchFamily="34" charset="0"/>
            </a:endParaRPr>
          </a:p>
          <a:p>
            <a:pPr marL="514350" indent="-514350">
              <a:buAutoNum type="arabicPeriod" startAt="8"/>
            </a:pPr>
            <a:r>
              <a:rPr lang="en-US" sz="2600" b="1" dirty="0">
                <a:solidFill>
                  <a:srgbClr val="001320"/>
                </a:solidFill>
                <a:latin typeface="Arial" panose="020B0604020202020204" pitchFamily="34" charset="0"/>
                <a:cs typeface="Arial" panose="020B0604020202020204" pitchFamily="34" charset="0"/>
              </a:rPr>
              <a:t>  Street of pure gold</a:t>
            </a:r>
            <a:endParaRPr lang="en-US" sz="2600" b="1" dirty="0">
              <a:solidFill>
                <a:srgbClr val="C00000"/>
              </a:solidFill>
              <a:latin typeface="Arial" panose="020B0604020202020204" pitchFamily="34" charset="0"/>
              <a:cs typeface="Arial" panose="020B0604020202020204" pitchFamily="34" charset="0"/>
            </a:endParaRPr>
          </a:p>
          <a:p>
            <a:pPr marL="514350" indent="-514350">
              <a:buAutoNum type="arabicPeriod" startAt="8"/>
            </a:pPr>
            <a:r>
              <a:rPr lang="en-US" sz="2600" b="1" dirty="0">
                <a:solidFill>
                  <a:srgbClr val="001320"/>
                </a:solidFill>
                <a:latin typeface="Arial" panose="020B0604020202020204" pitchFamily="34" charset="0"/>
                <a:cs typeface="Arial" panose="020B0604020202020204" pitchFamily="34" charset="0"/>
              </a:rPr>
              <a:t>  Nothing defiled enter or live there</a:t>
            </a:r>
          </a:p>
          <a:p>
            <a:pPr marL="514350" indent="-514350">
              <a:buAutoNum type="arabicPeriod" startAt="8"/>
            </a:pPr>
            <a:r>
              <a:rPr lang="en-US" sz="2600" b="1" dirty="0">
                <a:solidFill>
                  <a:srgbClr val="001320"/>
                </a:solidFill>
                <a:latin typeface="Arial" panose="020B0604020202020204" pitchFamily="34" charset="0"/>
                <a:cs typeface="Arial" panose="020B0604020202020204" pitchFamily="34" charset="0"/>
              </a:rPr>
              <a:t>  Inhabitants names are in book of life</a:t>
            </a:r>
            <a:endParaRPr lang="en-US" sz="2600" b="1" dirty="0">
              <a:solidFill>
                <a:srgbClr val="C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5529B8-5D43-41DF-4DFD-452AB79B374A}"/>
              </a:ext>
            </a:extLst>
          </p:cNvPr>
          <p:cNvSpPr txBox="1"/>
          <p:nvPr/>
        </p:nvSpPr>
        <p:spPr>
          <a:xfrm>
            <a:off x="-9832" y="6251481"/>
            <a:ext cx="12198946" cy="523220"/>
          </a:xfrm>
          <a:prstGeom prst="rect">
            <a:avLst/>
          </a:prstGeom>
          <a:solidFill>
            <a:srgbClr val="FFFF00"/>
          </a:solidFill>
          <a:ln>
            <a:solidFill>
              <a:schemeClr val="tx1"/>
            </a:solidFill>
          </a:ln>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“New Jerusalem” = Heaven</a:t>
            </a:r>
          </a:p>
        </p:txBody>
      </p:sp>
    </p:spTree>
    <p:extLst>
      <p:ext uri="{BB962C8B-B14F-4D97-AF65-F5344CB8AC3E}">
        <p14:creationId xmlns:p14="http://schemas.microsoft.com/office/powerpoint/2010/main" val="37855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 A Colorful Book</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B702F4-ABC7-5C93-A8BD-265C8207C688}"/>
              </a:ext>
            </a:extLst>
          </p:cNvPr>
          <p:cNvSpPr txBox="1"/>
          <p:nvPr/>
        </p:nvSpPr>
        <p:spPr>
          <a:xfrm>
            <a:off x="0" y="617326"/>
            <a:ext cx="12192000" cy="2246769"/>
          </a:xfrm>
          <a:prstGeom prst="rect">
            <a:avLst/>
          </a:prstGeom>
          <a:solidFill>
            <a:srgbClr val="FFFF00"/>
          </a:solidFill>
          <a:ln>
            <a:solidFill>
              <a:schemeClr val="tx1"/>
            </a:solidFill>
          </a:ln>
        </p:spPr>
        <p:txBody>
          <a:bodyPr wrap="square" rtlCol="0">
            <a:spAutoFit/>
          </a:bodyPr>
          <a:lstStyle/>
          <a:p>
            <a:pPr algn="just"/>
            <a:r>
              <a:rPr lang="en-US" sz="2800" b="1" dirty="0">
                <a:solidFill>
                  <a:srgbClr val="C00000"/>
                </a:solidFill>
                <a:latin typeface="Roboto" panose="02000000000000000000" pitchFamily="2" charset="0"/>
                <a:cs typeface="Arial" panose="020B0604020202020204" pitchFamily="34" charset="0"/>
              </a:rPr>
              <a:t>Revelation 9:17  (NKJV)</a:t>
            </a:r>
            <a:endParaRPr lang="en-US" sz="2800" b="1" i="1"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17</a:t>
            </a:r>
            <a:r>
              <a:rPr lang="en-US" sz="2800" b="1" dirty="0">
                <a:latin typeface="Arial" panose="020B0604020202020204" pitchFamily="34" charset="0"/>
                <a:cs typeface="Arial" panose="020B0604020202020204" pitchFamily="34" charset="0"/>
              </a:rPr>
              <a:t> </a:t>
            </a:r>
            <a:r>
              <a:rPr lang="en-US" sz="2800" b="1" i="1" dirty="0">
                <a:solidFill>
                  <a:srgbClr val="001320"/>
                </a:solidFill>
                <a:effectLst/>
                <a:latin typeface="Roboto" panose="02000000000000000000" pitchFamily="2" charset="0"/>
              </a:rPr>
              <a:t>And thus I saw the horses in the vision: those who sat on them had breastplates of </a:t>
            </a:r>
            <a:r>
              <a:rPr lang="en-US" sz="2800" b="1" i="1" dirty="0">
                <a:solidFill>
                  <a:srgbClr val="C00000"/>
                </a:solidFill>
                <a:effectLst/>
                <a:latin typeface="Roboto" panose="02000000000000000000" pitchFamily="2" charset="0"/>
              </a:rPr>
              <a:t>fiery red, hyacinth blue, and sulfur yellow</a:t>
            </a:r>
            <a:r>
              <a:rPr lang="en-US" sz="2800" b="1" i="1" dirty="0">
                <a:effectLst/>
                <a:latin typeface="Roboto" panose="02000000000000000000" pitchFamily="2" charset="0"/>
              </a:rPr>
              <a:t>;</a:t>
            </a:r>
            <a:r>
              <a:rPr lang="en-US" sz="2800" b="1" i="1" dirty="0">
                <a:solidFill>
                  <a:srgbClr val="001320"/>
                </a:solidFill>
                <a:effectLst/>
                <a:latin typeface="Roboto" panose="02000000000000000000" pitchFamily="2" charset="0"/>
              </a:rPr>
              <a:t> and the heads of the horses were like the heads of lions; and out of their mouths came fire, smoke, and brimstone.</a:t>
            </a:r>
          </a:p>
        </p:txBody>
      </p:sp>
    </p:spTree>
    <p:extLst>
      <p:ext uri="{BB962C8B-B14F-4D97-AF65-F5344CB8AC3E}">
        <p14:creationId xmlns:p14="http://schemas.microsoft.com/office/powerpoint/2010/main" val="41221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21:19-21</a:t>
            </a:r>
          </a:p>
        </p:txBody>
      </p:sp>
      <p:sp>
        <p:nvSpPr>
          <p:cNvPr id="6" name="TextBox 5">
            <a:extLst>
              <a:ext uri="{FF2B5EF4-FFF2-40B4-BE49-F238E27FC236}">
                <a16:creationId xmlns:a16="http://schemas.microsoft.com/office/drawing/2014/main" id="{08016C6B-1324-46FF-AA37-02AD1426204D}"/>
              </a:ext>
            </a:extLst>
          </p:cNvPr>
          <p:cNvSpPr txBox="1"/>
          <p:nvPr/>
        </p:nvSpPr>
        <p:spPr>
          <a:xfrm>
            <a:off x="0" y="617705"/>
            <a:ext cx="12192000" cy="3108543"/>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Roboto" panose="02000000000000000000" pitchFamily="2" charset="0"/>
                <a:cs typeface="Arial" panose="020B0604020202020204" pitchFamily="34" charset="0"/>
              </a:rPr>
              <a:t>Revelation 21:19-20  (KJV)</a:t>
            </a:r>
            <a:endParaRPr lang="en-US" sz="2800" b="1" i="1"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19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foundations of the wall of the city were garnished with all manner of precious stones. The first foundation was </a:t>
            </a:r>
            <a:r>
              <a:rPr lang="en-US" sz="2800" b="1" i="1" dirty="0">
                <a:solidFill>
                  <a:srgbClr val="C00000"/>
                </a:solidFill>
                <a:latin typeface="Arial" panose="020B0604020202020204" pitchFamily="34" charset="0"/>
                <a:cs typeface="Arial" panose="020B0604020202020204" pitchFamily="34" charset="0"/>
              </a:rPr>
              <a:t>jasper</a:t>
            </a:r>
            <a:r>
              <a:rPr lang="en-US" sz="2800" b="1" i="1" dirty="0">
                <a:latin typeface="Arial" panose="020B0604020202020204" pitchFamily="34" charset="0"/>
                <a:cs typeface="Arial" panose="020B0604020202020204" pitchFamily="34" charset="0"/>
              </a:rPr>
              <a:t>; the second, </a:t>
            </a:r>
            <a:r>
              <a:rPr lang="en-US" sz="2800" b="1" i="1" dirty="0">
                <a:solidFill>
                  <a:srgbClr val="C00000"/>
                </a:solidFill>
                <a:latin typeface="Arial" panose="020B0604020202020204" pitchFamily="34" charset="0"/>
                <a:cs typeface="Arial" panose="020B0604020202020204" pitchFamily="34" charset="0"/>
              </a:rPr>
              <a:t>sapphire</a:t>
            </a:r>
            <a:r>
              <a:rPr lang="en-US" sz="2800" b="1" i="1" dirty="0">
                <a:latin typeface="Arial" panose="020B0604020202020204" pitchFamily="34" charset="0"/>
                <a:cs typeface="Arial" panose="020B0604020202020204" pitchFamily="34" charset="0"/>
              </a:rPr>
              <a:t>; the third, a </a:t>
            </a:r>
            <a:r>
              <a:rPr lang="en-US" sz="2800" b="1" i="1" dirty="0">
                <a:solidFill>
                  <a:srgbClr val="C00000"/>
                </a:solidFill>
                <a:latin typeface="Arial" panose="020B0604020202020204" pitchFamily="34" charset="0"/>
                <a:cs typeface="Arial" panose="020B0604020202020204" pitchFamily="34" charset="0"/>
              </a:rPr>
              <a:t>chalcedony</a:t>
            </a:r>
            <a:r>
              <a:rPr lang="en-US" sz="2800" b="1" i="1" dirty="0">
                <a:latin typeface="Arial" panose="020B0604020202020204" pitchFamily="34" charset="0"/>
                <a:cs typeface="Arial" panose="020B0604020202020204" pitchFamily="34" charset="0"/>
              </a:rPr>
              <a:t>; the fourth, an </a:t>
            </a:r>
            <a:r>
              <a:rPr lang="en-US" sz="2800" b="1" i="1" dirty="0">
                <a:solidFill>
                  <a:srgbClr val="C00000"/>
                </a:solidFill>
                <a:latin typeface="Arial" panose="020B0604020202020204" pitchFamily="34" charset="0"/>
                <a:cs typeface="Arial" panose="020B0604020202020204" pitchFamily="34" charset="0"/>
              </a:rPr>
              <a:t>emerald</a:t>
            </a:r>
            <a:r>
              <a:rPr lang="en-US" sz="2800" b="1" i="1" dirty="0">
                <a:latin typeface="Arial" panose="020B0604020202020204" pitchFamily="34" charset="0"/>
                <a:cs typeface="Arial" panose="020B0604020202020204" pitchFamily="34" charset="0"/>
              </a:rPr>
              <a:t>;</a:t>
            </a:r>
          </a:p>
          <a:p>
            <a:pPr algn="just"/>
            <a:r>
              <a:rPr lang="en-US" sz="2800" b="1" baseline="30000" dirty="0">
                <a:solidFill>
                  <a:srgbClr val="C00000"/>
                </a:solidFill>
                <a:latin typeface="Arial" panose="020B0604020202020204" pitchFamily="34" charset="0"/>
                <a:cs typeface="Arial" panose="020B0604020202020204" pitchFamily="34" charset="0"/>
              </a:rPr>
              <a:t>20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 fifth, </a:t>
            </a:r>
            <a:r>
              <a:rPr lang="en-US" sz="2800" b="1" i="1" dirty="0">
                <a:solidFill>
                  <a:srgbClr val="C00000"/>
                </a:solidFill>
                <a:latin typeface="Arial" panose="020B0604020202020204" pitchFamily="34" charset="0"/>
                <a:cs typeface="Arial" panose="020B0604020202020204" pitchFamily="34" charset="0"/>
              </a:rPr>
              <a:t>sardonyx</a:t>
            </a:r>
            <a:r>
              <a:rPr lang="en-US" sz="2800" b="1" i="1" dirty="0">
                <a:latin typeface="Arial" panose="020B0604020202020204" pitchFamily="34" charset="0"/>
                <a:cs typeface="Arial" panose="020B0604020202020204" pitchFamily="34" charset="0"/>
              </a:rPr>
              <a:t>; the sixth, </a:t>
            </a:r>
            <a:r>
              <a:rPr lang="en-US" sz="2800" b="1" i="1" dirty="0">
                <a:solidFill>
                  <a:srgbClr val="C00000"/>
                </a:solidFill>
                <a:latin typeface="Arial" panose="020B0604020202020204" pitchFamily="34" charset="0"/>
                <a:cs typeface="Arial" panose="020B0604020202020204" pitchFamily="34" charset="0"/>
              </a:rPr>
              <a:t>sardius</a:t>
            </a:r>
            <a:r>
              <a:rPr lang="en-US" sz="2800" b="1" i="1" dirty="0">
                <a:latin typeface="Arial" panose="020B0604020202020204" pitchFamily="34" charset="0"/>
                <a:cs typeface="Arial" panose="020B0604020202020204" pitchFamily="34" charset="0"/>
              </a:rPr>
              <a:t>; the seventh, </a:t>
            </a:r>
            <a:r>
              <a:rPr lang="en-US" sz="2800" b="1" i="1" dirty="0">
                <a:solidFill>
                  <a:srgbClr val="C00000"/>
                </a:solidFill>
                <a:latin typeface="Arial" panose="020B0604020202020204" pitchFamily="34" charset="0"/>
                <a:cs typeface="Arial" panose="020B0604020202020204" pitchFamily="34" charset="0"/>
              </a:rPr>
              <a:t>chrysolite</a:t>
            </a:r>
            <a:r>
              <a:rPr lang="en-US" sz="2800" b="1" i="1" dirty="0">
                <a:latin typeface="Arial" panose="020B0604020202020204" pitchFamily="34" charset="0"/>
                <a:cs typeface="Arial" panose="020B0604020202020204" pitchFamily="34" charset="0"/>
              </a:rPr>
              <a:t>; the eighth, </a:t>
            </a:r>
            <a:r>
              <a:rPr lang="en-US" sz="2800" b="1" i="1" dirty="0">
                <a:solidFill>
                  <a:srgbClr val="C00000"/>
                </a:solidFill>
                <a:latin typeface="Arial" panose="020B0604020202020204" pitchFamily="34" charset="0"/>
                <a:cs typeface="Arial" panose="020B0604020202020204" pitchFamily="34" charset="0"/>
              </a:rPr>
              <a:t>beryl</a:t>
            </a:r>
            <a:r>
              <a:rPr lang="en-US" sz="2800" b="1" i="1" dirty="0">
                <a:latin typeface="Arial" panose="020B0604020202020204" pitchFamily="34" charset="0"/>
                <a:cs typeface="Arial" panose="020B0604020202020204" pitchFamily="34" charset="0"/>
              </a:rPr>
              <a:t>; the ninth, a </a:t>
            </a:r>
            <a:r>
              <a:rPr lang="en-US" sz="2800" b="1" i="1" dirty="0">
                <a:solidFill>
                  <a:srgbClr val="C00000"/>
                </a:solidFill>
                <a:latin typeface="Arial" panose="020B0604020202020204" pitchFamily="34" charset="0"/>
                <a:cs typeface="Arial" panose="020B0604020202020204" pitchFamily="34" charset="0"/>
              </a:rPr>
              <a:t>topaz</a:t>
            </a:r>
            <a:r>
              <a:rPr lang="en-US" sz="2800" b="1" i="1" dirty="0">
                <a:latin typeface="Arial" panose="020B0604020202020204" pitchFamily="34" charset="0"/>
                <a:cs typeface="Arial" panose="020B0604020202020204" pitchFamily="34" charset="0"/>
              </a:rPr>
              <a:t>; the tenth, a </a:t>
            </a:r>
            <a:r>
              <a:rPr lang="en-US" sz="2800" b="1" i="1" dirty="0" err="1">
                <a:solidFill>
                  <a:srgbClr val="C00000"/>
                </a:solidFill>
                <a:latin typeface="Arial" panose="020B0604020202020204" pitchFamily="34" charset="0"/>
                <a:cs typeface="Arial" panose="020B0604020202020204" pitchFamily="34" charset="0"/>
              </a:rPr>
              <a:t>chrysoprasus</a:t>
            </a:r>
            <a:r>
              <a:rPr lang="en-US" sz="2800" b="1" i="1" dirty="0">
                <a:latin typeface="Arial" panose="020B0604020202020204" pitchFamily="34" charset="0"/>
                <a:cs typeface="Arial" panose="020B0604020202020204" pitchFamily="34" charset="0"/>
              </a:rPr>
              <a:t>; the eleventh, a </a:t>
            </a:r>
            <a:r>
              <a:rPr lang="en-US" sz="2800" b="1" i="1" dirty="0">
                <a:solidFill>
                  <a:srgbClr val="C00000"/>
                </a:solidFill>
                <a:latin typeface="Arial" panose="020B0604020202020204" pitchFamily="34" charset="0"/>
                <a:cs typeface="Arial" panose="020B0604020202020204" pitchFamily="34" charset="0"/>
              </a:rPr>
              <a:t>jacinth</a:t>
            </a:r>
            <a:r>
              <a:rPr lang="en-US" sz="2800" b="1" i="1" dirty="0">
                <a:latin typeface="Arial" panose="020B0604020202020204" pitchFamily="34" charset="0"/>
                <a:cs typeface="Arial" panose="020B0604020202020204" pitchFamily="34" charset="0"/>
              </a:rPr>
              <a:t>; the twelfth, an </a:t>
            </a:r>
            <a:r>
              <a:rPr lang="en-US" sz="2800" b="1" i="1" dirty="0">
                <a:solidFill>
                  <a:srgbClr val="C00000"/>
                </a:solidFill>
                <a:latin typeface="Arial" panose="020B0604020202020204" pitchFamily="34" charset="0"/>
                <a:cs typeface="Arial" panose="020B0604020202020204" pitchFamily="34" charset="0"/>
              </a:rPr>
              <a:t>amethyst</a:t>
            </a:r>
            <a:r>
              <a:rPr lang="en-US" sz="28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443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5E01-CD80-7274-E5A5-13EF956AA71C}"/>
              </a:ext>
            </a:extLst>
          </p:cNvPr>
          <p:cNvSpPr>
            <a:spLocks noChangeArrowheads="1"/>
          </p:cNvSpPr>
          <p:nvPr/>
        </p:nvSpPr>
        <p:spPr bwMode="auto">
          <a:xfrm>
            <a:off x="8740002" y="5940530"/>
            <a:ext cx="3441032"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1.  Jasper</a:t>
            </a:r>
            <a:endParaRPr lang="en-US" sz="5400" dirty="0">
              <a:solidFill>
                <a:srgbClr val="FFFF00"/>
              </a:solidFill>
              <a:latin typeface="Arial" panose="020B0604020202020204" pitchFamily="34" charset="0"/>
              <a:cs typeface="Arial" panose="020B0604020202020204" pitchFamily="34" charset="0"/>
            </a:endParaRPr>
          </a:p>
        </p:txBody>
      </p:sp>
      <p:pic>
        <p:nvPicPr>
          <p:cNvPr id="8" name="Picture 2" descr="Jasper Gemstone">
            <a:extLst>
              <a:ext uri="{FF2B5EF4-FFF2-40B4-BE49-F238E27FC236}">
                <a16:creationId xmlns:a16="http://schemas.microsoft.com/office/drawing/2014/main" id="{3F3371FA-123F-9878-1EF8-F71A71C92C2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9419">
            <a:off x="2649009" y="2380950"/>
            <a:ext cx="3526749" cy="5451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2F2A25A-2F6D-14B0-8A47-A3CEF838D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5"/>
            <a:ext cx="451485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F13792C6-D571-0547-BD30-EF62C4D56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798" y="13680"/>
            <a:ext cx="5408536" cy="359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vignette1.wikia.nocookie.net/symbolism/images/4/4c/22b7138fe20ce01fef0454500301cb71.jpg/revision/latest?cb=20151016190626">
            <a:extLst>
              <a:ext uri="{FF2B5EF4-FFF2-40B4-BE49-F238E27FC236}">
                <a16:creationId xmlns:a16="http://schemas.microsoft.com/office/drawing/2014/main" id="{8931DB3E-9B12-551A-F0ED-7DFF9F58A375}"/>
              </a:ext>
            </a:extLst>
          </p:cNvPr>
          <p:cNvPicPr>
            <a:picLocks noChangeAspect="1" noChangeArrowheads="1"/>
          </p:cNvPicPr>
          <p:nvPr/>
        </p:nvPicPr>
        <p:blipFill rotWithShape="1">
          <a:blip r:embed="rId2" cstate="print"/>
          <a:srcRect l="10592" t="6772" r="10053" b="6290"/>
          <a:stretch/>
        </p:blipFill>
        <p:spPr bwMode="auto">
          <a:xfrm>
            <a:off x="-8792" y="3384"/>
            <a:ext cx="12200792" cy="6854616"/>
          </a:xfrm>
          <a:prstGeom prst="rect">
            <a:avLst/>
          </a:prstGeom>
          <a:noFill/>
          <a:ln w="9525">
            <a:noFill/>
            <a:miter lim="800000"/>
            <a:headEnd/>
            <a:tailEnd/>
          </a:ln>
        </p:spPr>
      </p:pic>
      <p:sp>
        <p:nvSpPr>
          <p:cNvPr id="4" name="Rectangle 3">
            <a:extLst>
              <a:ext uri="{FF2B5EF4-FFF2-40B4-BE49-F238E27FC236}">
                <a16:creationId xmlns:a16="http://schemas.microsoft.com/office/drawing/2014/main" id="{8E1F0AFA-1521-E324-EA4B-168067534E74}"/>
              </a:ext>
            </a:extLst>
          </p:cNvPr>
          <p:cNvSpPr>
            <a:spLocks noChangeArrowheads="1"/>
          </p:cNvSpPr>
          <p:nvPr/>
        </p:nvSpPr>
        <p:spPr bwMode="auto">
          <a:xfrm>
            <a:off x="7992979" y="5940312"/>
            <a:ext cx="4199021"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2.  Sapphire</a:t>
            </a:r>
          </a:p>
        </p:txBody>
      </p:sp>
    </p:spTree>
    <p:extLst>
      <p:ext uri="{BB962C8B-B14F-4D97-AF65-F5344CB8AC3E}">
        <p14:creationId xmlns:p14="http://schemas.microsoft.com/office/powerpoint/2010/main" val="40120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E93DBDEF-3BD1-45B5-3CD6-4E416B30119A}"/>
              </a:ext>
            </a:extLst>
          </p:cNvPr>
          <p:cNvSpPr>
            <a:spLocks noChangeArrowheads="1"/>
          </p:cNvSpPr>
          <p:nvPr/>
        </p:nvSpPr>
        <p:spPr bwMode="auto">
          <a:xfrm>
            <a:off x="7092959" y="5906984"/>
            <a:ext cx="5099041"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3.  Chalcedony</a:t>
            </a:r>
          </a:p>
        </p:txBody>
      </p:sp>
      <p:pic>
        <p:nvPicPr>
          <p:cNvPr id="4" name="Picture 2" descr="Green Chalcedony - 3 things should know">
            <a:extLst>
              <a:ext uri="{FF2B5EF4-FFF2-40B4-BE49-F238E27FC236}">
                <a16:creationId xmlns:a16="http://schemas.microsoft.com/office/drawing/2014/main" id="{953850F2-C6EF-BAF6-ACFB-E4E0D0C4C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
            <a:ext cx="4584700" cy="2912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lue Chalcedony Tumbled Stone Blue Chalcedony Tumbled - Etsy">
            <a:extLst>
              <a:ext uri="{FF2B5EF4-FFF2-40B4-BE49-F238E27FC236}">
                <a16:creationId xmlns:a16="http://schemas.microsoft.com/office/drawing/2014/main" id="{D5503C96-55E9-EBA9-81CA-786F18AF77AA}"/>
              </a:ext>
            </a:extLst>
          </p:cNvPr>
          <p:cNvPicPr>
            <a:picLocks noChangeAspect="1" noChangeArrowheads="1"/>
          </p:cNvPicPr>
          <p:nvPr/>
        </p:nvPicPr>
        <p:blipFill>
          <a:blip r:embed="rId4" cstate="print">
            <a:clrChange>
              <a:clrFrom>
                <a:srgbClr val="070906"/>
              </a:clrFrom>
              <a:clrTo>
                <a:srgbClr val="070906">
                  <a:alpha val="0"/>
                </a:srgbClr>
              </a:clrTo>
            </a:clrChange>
            <a:extLst>
              <a:ext uri="{28A0092B-C50C-407E-A947-70E740481C1C}">
                <a14:useLocalDpi xmlns:a14="http://schemas.microsoft.com/office/drawing/2010/main" val="0"/>
              </a:ext>
            </a:extLst>
          </a:blip>
          <a:srcRect/>
          <a:stretch>
            <a:fillRect/>
          </a:stretch>
        </p:blipFill>
        <p:spPr bwMode="auto">
          <a:xfrm>
            <a:off x="-96335" y="-133925"/>
            <a:ext cx="4681036" cy="4681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65A5F74-4129-7D33-0F6A-CFF9815C55D8}"/>
              </a:ext>
            </a:extLst>
          </p:cNvPr>
          <p:cNvPicPr>
            <a:picLocks noChangeAspect="1" noChangeArrowheads="1"/>
          </p:cNvPicPr>
          <p:nvPr/>
        </p:nvPicPr>
        <p:blipFill rotWithShape="1">
          <a:blip r:embed="rId5">
            <a:clrChange>
              <a:clrFrom>
                <a:srgbClr val="030207"/>
              </a:clrFrom>
              <a:clrTo>
                <a:srgbClr val="030207">
                  <a:alpha val="0"/>
                </a:srgbClr>
              </a:clrTo>
            </a:clrChange>
            <a:extLst>
              <a:ext uri="{28A0092B-C50C-407E-A947-70E740481C1C}">
                <a14:useLocalDpi xmlns:a14="http://schemas.microsoft.com/office/drawing/2010/main" val="0"/>
              </a:ext>
            </a:extLst>
          </a:blip>
          <a:srcRect l="6861" t="8368" r="8368" b="8368"/>
          <a:stretch/>
        </p:blipFill>
        <p:spPr bwMode="auto">
          <a:xfrm rot="19375893">
            <a:off x="5421119" y="1914768"/>
            <a:ext cx="4372362" cy="4601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F6EB242-A541-F505-80EA-96572F053222}"/>
              </a:ext>
            </a:extLst>
          </p:cNvPr>
          <p:cNvPicPr>
            <a:picLocks noChangeAspect="1" noChangeArrowheads="1"/>
          </p:cNvPicPr>
          <p:nvPr/>
        </p:nvPicPr>
        <p:blipFill rotWithShape="1">
          <a:blip r:embed="rId6">
            <a:clrChange>
              <a:clrFrom>
                <a:srgbClr val="0B0C11"/>
              </a:clrFrom>
              <a:clrTo>
                <a:srgbClr val="0B0C11">
                  <a:alpha val="0"/>
                </a:srgbClr>
              </a:clrTo>
            </a:clrChange>
            <a:extLst>
              <a:ext uri="{28A0092B-C50C-407E-A947-70E740481C1C}">
                <a14:useLocalDpi xmlns:a14="http://schemas.microsoft.com/office/drawing/2010/main" val="0"/>
              </a:ext>
            </a:extLst>
          </a:blip>
          <a:srcRect l="5790" r="14908" b="7591"/>
          <a:stretch/>
        </p:blipFill>
        <p:spPr bwMode="auto">
          <a:xfrm>
            <a:off x="2061308" y="4102989"/>
            <a:ext cx="3580318" cy="275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0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63311" y="2638356"/>
            <a:ext cx="12318630"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21 – 22:2</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6A50EC49-DB97-0282-A012-13D96A3E6C5D}"/>
              </a:ext>
            </a:extLst>
          </p:cNvPr>
          <p:cNvSpPr>
            <a:spLocks noChangeArrowheads="1"/>
          </p:cNvSpPr>
          <p:nvPr/>
        </p:nvSpPr>
        <p:spPr bwMode="auto">
          <a:xfrm>
            <a:off x="8252883" y="5934670"/>
            <a:ext cx="3939117"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4.  Emerald</a:t>
            </a:r>
          </a:p>
        </p:txBody>
      </p:sp>
      <p:pic>
        <p:nvPicPr>
          <p:cNvPr id="4" name="Picture 2" descr="Emerald on Calcite, &quot;The Three Amigos&quot; - Minerals Exhibited - Wilensky  Exquisite Minerals">
            <a:extLst>
              <a:ext uri="{FF2B5EF4-FFF2-40B4-BE49-F238E27FC236}">
                <a16:creationId xmlns:a16="http://schemas.microsoft.com/office/drawing/2014/main" id="{8AE82003-077F-CDCA-CBB1-E8202466BD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33" r="5185"/>
          <a:stretch/>
        </p:blipFill>
        <p:spPr bwMode="auto">
          <a:xfrm>
            <a:off x="-8793" y="-5432"/>
            <a:ext cx="7883743" cy="5358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Largest Emerald Ever Discovered - AZ Animals">
            <a:extLst>
              <a:ext uri="{FF2B5EF4-FFF2-40B4-BE49-F238E27FC236}">
                <a16:creationId xmlns:a16="http://schemas.microsoft.com/office/drawing/2014/main" id="{10920BA2-C475-B184-595E-5486711C0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41" y="-5431"/>
            <a:ext cx="4629459" cy="290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3">
            <a:extLst>
              <a:ext uri="{FF2B5EF4-FFF2-40B4-BE49-F238E27FC236}">
                <a16:creationId xmlns:a16="http://schemas.microsoft.com/office/drawing/2014/main" id="{3603A2A0-ECEA-4E2B-B5F5-807F6421F482}"/>
              </a:ext>
            </a:extLst>
          </p:cNvPr>
          <p:cNvSpPr>
            <a:spLocks noChangeArrowheads="1"/>
          </p:cNvSpPr>
          <p:nvPr/>
        </p:nvSpPr>
        <p:spPr bwMode="auto">
          <a:xfrm>
            <a:off x="7916341" y="5934670"/>
            <a:ext cx="4275659"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5.  Sardonyx</a:t>
            </a:r>
          </a:p>
        </p:txBody>
      </p:sp>
      <p:pic>
        <p:nvPicPr>
          <p:cNvPr id="4" name="Picture 10" descr="Rainbow Sardonyx 18x25mm Semiprecious Stone Oval Beads">
            <a:extLst>
              <a:ext uri="{FF2B5EF4-FFF2-40B4-BE49-F238E27FC236}">
                <a16:creationId xmlns:a16="http://schemas.microsoft.com/office/drawing/2014/main" id="{B150DE79-9E28-F7FE-069A-86F1E78B6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7" y="0"/>
            <a:ext cx="5185628" cy="382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rystal-cure.com/pics/pyramid-onyx2.jpg">
            <a:extLst>
              <a:ext uri="{FF2B5EF4-FFF2-40B4-BE49-F238E27FC236}">
                <a16:creationId xmlns:a16="http://schemas.microsoft.com/office/drawing/2014/main" id="{C2CF60FD-7991-A10C-B86C-A3B05798A45B}"/>
              </a:ext>
            </a:extLst>
          </p:cNvPr>
          <p:cNvPicPr>
            <a:picLocks noChangeAspect="1" noChangeArrowheads="1"/>
          </p:cNvPicPr>
          <p:nvPr/>
        </p:nvPicPr>
        <p:blipFill>
          <a:blip r:embed="rId4" cstate="print"/>
          <a:srcRect/>
          <a:stretch>
            <a:fillRect/>
          </a:stretch>
        </p:blipFill>
        <p:spPr bwMode="auto">
          <a:xfrm>
            <a:off x="6852347" y="-12700"/>
            <a:ext cx="5348446" cy="3841750"/>
          </a:xfrm>
          <a:prstGeom prst="rect">
            <a:avLst/>
          </a:prstGeom>
          <a:noFill/>
          <a:ln w="9525">
            <a:noFill/>
            <a:miter lim="800000"/>
            <a:headEnd/>
            <a:tailEnd/>
          </a:ln>
        </p:spPr>
      </p:pic>
      <p:pic>
        <p:nvPicPr>
          <p:cNvPr id="7" name="Picture 6">
            <a:extLst>
              <a:ext uri="{FF2B5EF4-FFF2-40B4-BE49-F238E27FC236}">
                <a16:creationId xmlns:a16="http://schemas.microsoft.com/office/drawing/2014/main" id="{A7B77EE4-57E1-0DB4-7DF9-CC154EEE1BBB}"/>
              </a:ext>
            </a:extLst>
          </p:cNvPr>
          <p:cNvPicPr>
            <a:picLocks noChangeAspect="1"/>
          </p:cNvPicPr>
          <p:nvPr/>
        </p:nvPicPr>
        <p:blipFill rotWithShape="1">
          <a:blip r:embed="rId5"/>
          <a:srcRect l="2746" t="11234" b="25298"/>
          <a:stretch/>
        </p:blipFill>
        <p:spPr>
          <a:xfrm>
            <a:off x="1742410" y="3614723"/>
            <a:ext cx="5486723" cy="3243277"/>
          </a:xfrm>
          <a:prstGeom prst="rect">
            <a:avLst/>
          </a:prstGeom>
        </p:spPr>
      </p:pic>
    </p:spTree>
    <p:extLst>
      <p:ext uri="{BB962C8B-B14F-4D97-AF65-F5344CB8AC3E}">
        <p14:creationId xmlns:p14="http://schemas.microsoft.com/office/powerpoint/2010/main" val="13121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7DB99C15-6436-B7D7-CCBB-E4012F5268BD}"/>
              </a:ext>
            </a:extLst>
          </p:cNvPr>
          <p:cNvSpPr>
            <a:spLocks noChangeArrowheads="1"/>
          </p:cNvSpPr>
          <p:nvPr/>
        </p:nvSpPr>
        <p:spPr bwMode="auto">
          <a:xfrm>
            <a:off x="8444312" y="5934670"/>
            <a:ext cx="3747688"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6.  Sardius</a:t>
            </a:r>
          </a:p>
        </p:txBody>
      </p:sp>
      <p:pic>
        <p:nvPicPr>
          <p:cNvPr id="4" name="Picture 2">
            <a:extLst>
              <a:ext uri="{FF2B5EF4-FFF2-40B4-BE49-F238E27FC236}">
                <a16:creationId xmlns:a16="http://schemas.microsoft.com/office/drawing/2014/main" id="{0916400C-CF1F-4A83-E5FE-9F2A36E39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015"/>
            <a:ext cx="4848738" cy="4040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0488D2-C94A-2F1F-129A-BDF67CC6C9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31" t="4127" r="15778" b="7431"/>
          <a:stretch/>
        </p:blipFill>
        <p:spPr bwMode="auto">
          <a:xfrm>
            <a:off x="7115761" y="0"/>
            <a:ext cx="5090674" cy="403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F9515C-6FA2-1860-505B-6160A48FBA5D}"/>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02150" y="3760360"/>
            <a:ext cx="3013762" cy="302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2B3027-3205-3156-FEAF-6D152B217BC2}"/>
              </a:ext>
            </a:extLst>
          </p:cNvPr>
          <p:cNvPicPr>
            <a:picLocks noChangeAspect="1"/>
          </p:cNvPicPr>
          <p:nvPr/>
        </p:nvPicPr>
        <p:blipFill rotWithShape="1">
          <a:blip r:embed="rId3">
            <a:clrChange>
              <a:clrFrom>
                <a:srgbClr val="880015"/>
              </a:clrFrom>
              <a:clrTo>
                <a:srgbClr val="880015">
                  <a:alpha val="0"/>
                </a:srgbClr>
              </a:clrTo>
            </a:clrChange>
          </a:blip>
          <a:srcRect r="48620"/>
          <a:stretch/>
        </p:blipFill>
        <p:spPr>
          <a:xfrm>
            <a:off x="4988751" y="154377"/>
            <a:ext cx="3465382" cy="2945474"/>
          </a:xfrm>
          <a:prstGeom prst="rect">
            <a:avLst/>
          </a:prstGeom>
        </p:spPr>
      </p:pic>
      <p:pic>
        <p:nvPicPr>
          <p:cNvPr id="4" name="Picture 4">
            <a:extLst>
              <a:ext uri="{FF2B5EF4-FFF2-40B4-BE49-F238E27FC236}">
                <a16:creationId xmlns:a16="http://schemas.microsoft.com/office/drawing/2014/main" id="{426EADA4-3CFF-C38D-8216-AA53D72D31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2" t="6207" r="8594" b="4213"/>
          <a:stretch/>
        </p:blipFill>
        <p:spPr bwMode="auto">
          <a:xfrm>
            <a:off x="8934298" y="-1"/>
            <a:ext cx="3257702" cy="3247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2CA84EF-8AC3-30CE-E877-04D50CA34417}"/>
              </a:ext>
            </a:extLst>
          </p:cNvPr>
          <p:cNvPicPr>
            <a:picLocks noChangeAspect="1" noChangeArrowheads="1"/>
          </p:cNvPicPr>
          <p:nvPr/>
        </p:nvPicPr>
        <p:blipFill>
          <a:blip r:embed="rId5">
            <a:clrChange>
              <a:clrFrom>
                <a:srgbClr val="020202"/>
              </a:clrFrom>
              <a:clrTo>
                <a:srgbClr val="020202">
                  <a:alpha val="0"/>
                </a:srgbClr>
              </a:clrTo>
            </a:clrChange>
            <a:extLst>
              <a:ext uri="{28A0092B-C50C-407E-A947-70E740481C1C}">
                <a14:useLocalDpi xmlns:a14="http://schemas.microsoft.com/office/drawing/2010/main" val="0"/>
              </a:ext>
            </a:extLst>
          </a:blip>
          <a:srcRect/>
          <a:stretch>
            <a:fillRect/>
          </a:stretch>
        </p:blipFill>
        <p:spPr bwMode="auto">
          <a:xfrm>
            <a:off x="4298004" y="2972151"/>
            <a:ext cx="5521960" cy="35997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6FF97F6D-0498-2217-86D0-ADA73BF3BC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345" t="28621" r="17641" b="25644"/>
          <a:stretch/>
        </p:blipFill>
        <p:spPr bwMode="auto">
          <a:xfrm>
            <a:off x="-1" y="0"/>
            <a:ext cx="4408467" cy="325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E4D27AC-6A5D-82A5-0B30-AD92D115CB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891" t="3859" r="17175" b="3511"/>
          <a:stretch/>
        </p:blipFill>
        <p:spPr bwMode="auto">
          <a:xfrm>
            <a:off x="-12700" y="3376242"/>
            <a:ext cx="3467101" cy="34990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EC7CFA9B-B033-3477-F3BE-7D8CAC6C8A0B}"/>
              </a:ext>
            </a:extLst>
          </p:cNvPr>
          <p:cNvSpPr>
            <a:spLocks noChangeArrowheads="1"/>
          </p:cNvSpPr>
          <p:nvPr/>
        </p:nvSpPr>
        <p:spPr bwMode="auto">
          <a:xfrm>
            <a:off x="7497243" y="5897720"/>
            <a:ext cx="4694757"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7.  Chrysolite</a:t>
            </a:r>
          </a:p>
        </p:txBody>
      </p:sp>
    </p:spTree>
    <p:extLst>
      <p:ext uri="{BB962C8B-B14F-4D97-AF65-F5344CB8AC3E}">
        <p14:creationId xmlns:p14="http://schemas.microsoft.com/office/powerpoint/2010/main" val="281503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73C868A-F3A2-03E2-0946-877F700AA535}"/>
              </a:ext>
            </a:extLst>
          </p:cNvPr>
          <p:cNvSpPr>
            <a:spLocks noChangeArrowheads="1"/>
          </p:cNvSpPr>
          <p:nvPr/>
        </p:nvSpPr>
        <p:spPr bwMode="auto">
          <a:xfrm>
            <a:off x="9257832" y="5934670"/>
            <a:ext cx="2934168"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8.  Beryl</a:t>
            </a:r>
          </a:p>
        </p:txBody>
      </p:sp>
      <p:pic>
        <p:nvPicPr>
          <p:cNvPr id="4" name="Picture 2" descr="Blue Beryl Tumbled Stones - Large">
            <a:extLst>
              <a:ext uri="{FF2B5EF4-FFF2-40B4-BE49-F238E27FC236}">
                <a16:creationId xmlns:a16="http://schemas.microsoft.com/office/drawing/2014/main" id="{B1406461-964B-1304-1DF8-D22A6601C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79"/>
            <a:ext cx="4673600" cy="3852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4AB7C40-E6A0-A7E9-9B4E-D602D9D81256}"/>
              </a:ext>
            </a:extLst>
          </p:cNvPr>
          <p:cNvPicPr>
            <a:picLocks noChangeAspect="1"/>
          </p:cNvPicPr>
          <p:nvPr/>
        </p:nvPicPr>
        <p:blipFill rotWithShape="1">
          <a:blip r:embed="rId3"/>
          <a:srcRect l="6246" t="7949" r="6966" b="11392"/>
          <a:stretch/>
        </p:blipFill>
        <p:spPr>
          <a:xfrm>
            <a:off x="2176779" y="3695700"/>
            <a:ext cx="4634187" cy="3157922"/>
          </a:xfrm>
          <a:prstGeom prst="rect">
            <a:avLst/>
          </a:prstGeom>
        </p:spPr>
      </p:pic>
      <p:pic>
        <p:nvPicPr>
          <p:cNvPr id="8" name="Picture 14">
            <a:extLst>
              <a:ext uri="{FF2B5EF4-FFF2-40B4-BE49-F238E27FC236}">
                <a16:creationId xmlns:a16="http://schemas.microsoft.com/office/drawing/2014/main" id="{12375A55-5497-C20F-A766-7AC986BC17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8" t="2933" r="3520" b="16898"/>
          <a:stretch/>
        </p:blipFill>
        <p:spPr bwMode="auto">
          <a:xfrm>
            <a:off x="6582791" y="-1"/>
            <a:ext cx="5585543"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B4FA0773-61B9-FD57-C58C-77BA7361AA0E}"/>
              </a:ext>
            </a:extLst>
          </p:cNvPr>
          <p:cNvSpPr>
            <a:spLocks noChangeArrowheads="1"/>
          </p:cNvSpPr>
          <p:nvPr/>
        </p:nvSpPr>
        <p:spPr bwMode="auto">
          <a:xfrm>
            <a:off x="9088072" y="5934670"/>
            <a:ext cx="3103928"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9.  Topaz</a:t>
            </a:r>
          </a:p>
        </p:txBody>
      </p:sp>
      <p:pic>
        <p:nvPicPr>
          <p:cNvPr id="4" name="Picture 2" descr="http://www.gemselect.com/gemstone-photos/graphics/london-blue-topaz-gem-1.jpg">
            <a:extLst>
              <a:ext uri="{FF2B5EF4-FFF2-40B4-BE49-F238E27FC236}">
                <a16:creationId xmlns:a16="http://schemas.microsoft.com/office/drawing/2014/main" id="{BB892CEC-39E3-AB51-8E69-3B3501CC16E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71742" y="4183038"/>
            <a:ext cx="4559160" cy="2674962"/>
          </a:xfrm>
          <a:prstGeom prst="rect">
            <a:avLst/>
          </a:prstGeom>
          <a:noFill/>
          <a:ln w="9525">
            <a:noFill/>
            <a:miter lim="800000"/>
            <a:headEnd/>
            <a:tailEnd/>
          </a:ln>
        </p:spPr>
      </p:pic>
      <p:pic>
        <p:nvPicPr>
          <p:cNvPr id="5" name="Picture 4" descr="http://www.gemselect.com/other-info/graphics/azotic-topaz-large_info.jpg">
            <a:extLst>
              <a:ext uri="{FF2B5EF4-FFF2-40B4-BE49-F238E27FC236}">
                <a16:creationId xmlns:a16="http://schemas.microsoft.com/office/drawing/2014/main" id="{2DA75314-89F2-40F5-3287-DFE96D519EDB}"/>
              </a:ext>
            </a:extLst>
          </p:cNvPr>
          <p:cNvPicPr>
            <a:picLocks noChangeAspect="1" noChangeArrowheads="1"/>
          </p:cNvPicPr>
          <p:nvPr/>
        </p:nvPicPr>
        <p:blipFill rotWithShape="1">
          <a:blip r:embed="rId4" cstate="print"/>
          <a:srcRect l="10566" t="7181" r="10957" b="15132"/>
          <a:stretch/>
        </p:blipFill>
        <p:spPr bwMode="auto">
          <a:xfrm>
            <a:off x="6489700" y="-1"/>
            <a:ext cx="5702301" cy="4217552"/>
          </a:xfrm>
          <a:prstGeom prst="rect">
            <a:avLst/>
          </a:prstGeom>
          <a:noFill/>
          <a:ln w="9525">
            <a:noFill/>
            <a:miter lim="800000"/>
            <a:headEnd/>
            <a:tailEnd/>
          </a:ln>
        </p:spPr>
      </p:pic>
      <p:pic>
        <p:nvPicPr>
          <p:cNvPr id="7" name="Picture 6" descr="http://www.stephenmorrisauthor.com/wp-content/uploads/2013/11/Topaz.jpg">
            <a:extLst>
              <a:ext uri="{FF2B5EF4-FFF2-40B4-BE49-F238E27FC236}">
                <a16:creationId xmlns:a16="http://schemas.microsoft.com/office/drawing/2014/main" id="{70B76EAC-43E7-282B-83B3-FF50D884D6B4}"/>
              </a:ext>
            </a:extLst>
          </p:cNvPr>
          <p:cNvPicPr>
            <a:picLocks noChangeAspect="1" noChangeArrowheads="1"/>
          </p:cNvPicPr>
          <p:nvPr/>
        </p:nvPicPr>
        <p:blipFill>
          <a:blip r:embed="rId5" cstate="print"/>
          <a:srcRect/>
          <a:stretch>
            <a:fillRect/>
          </a:stretch>
        </p:blipFill>
        <p:spPr bwMode="auto">
          <a:xfrm>
            <a:off x="0" y="3438629"/>
            <a:ext cx="4571998" cy="3419371"/>
          </a:xfrm>
          <a:prstGeom prst="rect">
            <a:avLst/>
          </a:prstGeom>
          <a:noFill/>
          <a:ln w="9525">
            <a:noFill/>
            <a:miter lim="800000"/>
            <a:headEnd/>
            <a:tailEnd/>
          </a:ln>
        </p:spPr>
      </p:pic>
      <p:pic>
        <p:nvPicPr>
          <p:cNvPr id="8" name="Picture 8" descr="http://www.thejewelexpert.com/wp-content/uploads/2012/09/9-carat-cushion-cut-Mystic-Topaz.jpg">
            <a:extLst>
              <a:ext uri="{FF2B5EF4-FFF2-40B4-BE49-F238E27FC236}">
                <a16:creationId xmlns:a16="http://schemas.microsoft.com/office/drawing/2014/main" id="{5DDDF41F-5B61-A827-3C0E-8CC6108120FB}"/>
              </a:ext>
            </a:extLst>
          </p:cNvPr>
          <p:cNvPicPr>
            <a:picLocks noChangeAspect="1" noChangeArrowheads="1"/>
          </p:cNvPicPr>
          <p:nvPr/>
        </p:nvPicPr>
        <p:blipFill>
          <a:blip r:embed="rId6" cstate="print"/>
          <a:srcRect/>
          <a:stretch>
            <a:fillRect/>
          </a:stretch>
        </p:blipFill>
        <p:spPr bwMode="auto">
          <a:xfrm>
            <a:off x="0" y="0"/>
            <a:ext cx="4571998" cy="3429000"/>
          </a:xfrm>
          <a:prstGeom prst="rect">
            <a:avLst/>
          </a:prstGeom>
          <a:noFill/>
          <a:ln w="9525">
            <a:noFill/>
            <a:miter lim="800000"/>
            <a:headEnd/>
            <a:tailEnd/>
          </a:ln>
        </p:spPr>
      </p:pic>
    </p:spTree>
    <p:extLst>
      <p:ext uri="{BB962C8B-B14F-4D97-AF65-F5344CB8AC3E}">
        <p14:creationId xmlns:p14="http://schemas.microsoft.com/office/powerpoint/2010/main" val="221564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2AAB7A03-9D4C-501C-44E0-E6C76AD2D55A}"/>
              </a:ext>
            </a:extLst>
          </p:cNvPr>
          <p:cNvSpPr>
            <a:spLocks noChangeArrowheads="1"/>
          </p:cNvSpPr>
          <p:nvPr/>
        </p:nvSpPr>
        <p:spPr bwMode="auto">
          <a:xfrm>
            <a:off x="6022243" y="5987853"/>
            <a:ext cx="6169757" cy="923330"/>
          </a:xfrm>
          <a:prstGeom prst="rect">
            <a:avLst/>
          </a:prstGeom>
          <a:noFill/>
          <a:ln w="9525">
            <a:noFill/>
            <a:miter lim="800000"/>
            <a:headEnd/>
            <a:tailEnd/>
          </a:ln>
        </p:spPr>
        <p:txBody>
          <a:bodyPr wrap="square">
            <a:spAutoFit/>
          </a:bodyPr>
          <a:lstStyle/>
          <a:p>
            <a:r>
              <a:rPr lang="en-US" sz="5400" b="1" dirty="0">
                <a:solidFill>
                  <a:srgbClr val="FFFF00"/>
                </a:solidFill>
                <a:latin typeface="Arial" panose="020B0604020202020204" pitchFamily="34" charset="0"/>
                <a:cs typeface="Arial" panose="020B0604020202020204" pitchFamily="34" charset="0"/>
              </a:rPr>
              <a:t>10.  </a:t>
            </a:r>
            <a:r>
              <a:rPr lang="en-US" sz="5400" b="1" dirty="0" err="1">
                <a:solidFill>
                  <a:srgbClr val="FFFF00"/>
                </a:solidFill>
                <a:latin typeface="Arial" panose="020B0604020202020204" pitchFamily="34" charset="0"/>
                <a:cs typeface="Arial" panose="020B0604020202020204" pitchFamily="34" charset="0"/>
              </a:rPr>
              <a:t>Chrysoprasus</a:t>
            </a:r>
            <a:endParaRPr lang="en-US" sz="5400" b="1" dirty="0">
              <a:solidFill>
                <a:srgbClr val="FFFF00"/>
              </a:solidFill>
              <a:latin typeface="Arial" panose="020B0604020202020204" pitchFamily="34" charset="0"/>
              <a:cs typeface="Arial" panose="020B0604020202020204" pitchFamily="34" charset="0"/>
            </a:endParaRPr>
          </a:p>
        </p:txBody>
      </p:sp>
      <p:pic>
        <p:nvPicPr>
          <p:cNvPr id="4" name="Picture 2" descr="http://www.bernardine.com/images/stones/chrysoprase/chrysoprase-rough1.jpg">
            <a:extLst>
              <a:ext uri="{FF2B5EF4-FFF2-40B4-BE49-F238E27FC236}">
                <a16:creationId xmlns:a16="http://schemas.microsoft.com/office/drawing/2014/main" id="{51CF9079-DAF6-E775-E04E-BE1040268DBB}"/>
              </a:ext>
            </a:extLst>
          </p:cNvPr>
          <p:cNvPicPr>
            <a:picLocks noChangeAspect="1" noChangeArrowheads="1"/>
          </p:cNvPicPr>
          <p:nvPr/>
        </p:nvPicPr>
        <p:blipFill>
          <a:blip r:embed="rId3" cstate="print"/>
          <a:srcRect/>
          <a:stretch>
            <a:fillRect/>
          </a:stretch>
        </p:blipFill>
        <p:spPr bwMode="auto">
          <a:xfrm>
            <a:off x="1" y="0"/>
            <a:ext cx="5945945" cy="3429000"/>
          </a:xfrm>
          <a:prstGeom prst="rect">
            <a:avLst/>
          </a:prstGeom>
          <a:noFill/>
          <a:ln w="9525">
            <a:noFill/>
            <a:miter lim="800000"/>
            <a:headEnd/>
            <a:tailEnd/>
          </a:ln>
        </p:spPr>
      </p:pic>
      <p:pic>
        <p:nvPicPr>
          <p:cNvPr id="5" name="Picture 4" descr="http://www.list-of-birthstones.com/Pictures%20of%20Birthstones/chrysoprase.jpg">
            <a:extLst>
              <a:ext uri="{FF2B5EF4-FFF2-40B4-BE49-F238E27FC236}">
                <a16:creationId xmlns:a16="http://schemas.microsoft.com/office/drawing/2014/main" id="{2224208D-A452-D065-D5DD-865F8E2F5034}"/>
              </a:ext>
            </a:extLst>
          </p:cNvPr>
          <p:cNvPicPr>
            <a:picLocks noChangeAspect="1" noChangeArrowheads="1"/>
          </p:cNvPicPr>
          <p:nvPr/>
        </p:nvPicPr>
        <p:blipFill>
          <a:blip r:embed="rId4" cstate="print"/>
          <a:srcRect/>
          <a:stretch>
            <a:fillRect/>
          </a:stretch>
        </p:blipFill>
        <p:spPr bwMode="auto">
          <a:xfrm>
            <a:off x="6683480" y="-1"/>
            <a:ext cx="5525027" cy="3248026"/>
          </a:xfrm>
          <a:prstGeom prst="rect">
            <a:avLst/>
          </a:prstGeom>
          <a:noFill/>
          <a:ln w="9525">
            <a:noFill/>
            <a:miter lim="800000"/>
            <a:headEnd/>
            <a:tailEnd/>
          </a:ln>
        </p:spPr>
      </p:pic>
      <p:pic>
        <p:nvPicPr>
          <p:cNvPr id="7" name="Picture 6" descr="https://s-media-cache-ak0.pinimg.com/236x/22/f3/f8/22f3f8c864ee897ea8074435bef303a0.jpg">
            <a:extLst>
              <a:ext uri="{FF2B5EF4-FFF2-40B4-BE49-F238E27FC236}">
                <a16:creationId xmlns:a16="http://schemas.microsoft.com/office/drawing/2014/main" id="{4E831DF1-8DB9-F8D4-BAFC-0CF3FCD4676F}"/>
              </a:ext>
            </a:extLst>
          </p:cNvPr>
          <p:cNvPicPr>
            <a:picLocks noChangeAspect="1" noChangeArrowheads="1"/>
          </p:cNvPicPr>
          <p:nvPr/>
        </p:nvPicPr>
        <p:blipFill>
          <a:blip r:embed="rId5" cstate="print"/>
          <a:srcRect/>
          <a:stretch>
            <a:fillRect/>
          </a:stretch>
        </p:blipFill>
        <p:spPr bwMode="auto">
          <a:xfrm>
            <a:off x="4618744" y="2879678"/>
            <a:ext cx="4521179" cy="3218122"/>
          </a:xfrm>
          <a:prstGeom prst="rect">
            <a:avLst/>
          </a:prstGeom>
          <a:noFill/>
          <a:ln w="9525">
            <a:noFill/>
            <a:miter lim="800000"/>
            <a:headEnd/>
            <a:tailEnd/>
          </a:ln>
        </p:spPr>
      </p:pic>
      <p:pic>
        <p:nvPicPr>
          <p:cNvPr id="8" name="Picture 8" descr="http://www.tools4transformation.net/images/chrysoprase_524.70.JPG">
            <a:extLst>
              <a:ext uri="{FF2B5EF4-FFF2-40B4-BE49-F238E27FC236}">
                <a16:creationId xmlns:a16="http://schemas.microsoft.com/office/drawing/2014/main" id="{90533599-43D3-ECA6-0C1F-2C362FDCE59D}"/>
              </a:ext>
            </a:extLst>
          </p:cNvPr>
          <p:cNvPicPr>
            <a:picLocks noChangeAspect="1" noChangeArrowheads="1"/>
          </p:cNvPicPr>
          <p:nvPr/>
        </p:nvPicPr>
        <p:blipFill>
          <a:blip r:embed="rId6" cstate="print"/>
          <a:srcRect/>
          <a:stretch>
            <a:fillRect/>
          </a:stretch>
        </p:blipFill>
        <p:spPr bwMode="auto">
          <a:xfrm>
            <a:off x="-8792" y="4048125"/>
            <a:ext cx="4931706" cy="2809875"/>
          </a:xfrm>
          <a:prstGeom prst="rect">
            <a:avLst/>
          </a:prstGeom>
          <a:noFill/>
          <a:ln w="9525">
            <a:noFill/>
            <a:miter lim="800000"/>
            <a:headEnd/>
            <a:tailEnd/>
          </a:ln>
        </p:spPr>
      </p:pic>
      <p:pic>
        <p:nvPicPr>
          <p:cNvPr id="9" name="Picture 2">
            <a:extLst>
              <a:ext uri="{FF2B5EF4-FFF2-40B4-BE49-F238E27FC236}">
                <a16:creationId xmlns:a16="http://schemas.microsoft.com/office/drawing/2014/main" id="{BDF73299-1B73-CDD1-6C08-1547CA296954}"/>
              </a:ext>
            </a:extLst>
          </p:cNvPr>
          <p:cNvPicPr>
            <a:picLocks noChangeAspect="1" noChangeArrowheads="1"/>
          </p:cNvPicPr>
          <p:nvPr/>
        </p:nvPicPr>
        <p:blipFill rotWithShape="1">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l="28059" r="26787"/>
          <a:stretch/>
        </p:blipFill>
        <p:spPr bwMode="auto">
          <a:xfrm>
            <a:off x="9861878" y="3305665"/>
            <a:ext cx="1919858" cy="283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9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5B1215E5-A8D8-40BE-4948-0413B7650760}"/>
              </a:ext>
            </a:extLst>
          </p:cNvPr>
          <p:cNvSpPr>
            <a:spLocks noChangeArrowheads="1"/>
          </p:cNvSpPr>
          <p:nvPr/>
        </p:nvSpPr>
        <p:spPr bwMode="auto">
          <a:xfrm>
            <a:off x="8213107" y="5994309"/>
            <a:ext cx="3978893" cy="923330"/>
          </a:xfrm>
          <a:prstGeom prst="rect">
            <a:avLst/>
          </a:prstGeom>
          <a:noFill/>
          <a:ln w="9525">
            <a:noFill/>
            <a:miter lim="800000"/>
            <a:headEnd/>
            <a:tailEnd/>
          </a:ln>
        </p:spPr>
        <p:txBody>
          <a:bodyPr wrap="square">
            <a:spAutoFit/>
          </a:bodyPr>
          <a:lstStyle/>
          <a:p>
            <a:r>
              <a:rPr lang="en-US" sz="5400" b="1" dirty="0">
                <a:solidFill>
                  <a:srgbClr val="FFFF00"/>
                </a:solidFill>
                <a:latin typeface="Arial" panose="020B0604020202020204" pitchFamily="34" charset="0"/>
                <a:cs typeface="Arial" panose="020B0604020202020204" pitchFamily="34" charset="0"/>
              </a:rPr>
              <a:t>11.  Jacinth</a:t>
            </a:r>
          </a:p>
        </p:txBody>
      </p:sp>
      <p:pic>
        <p:nvPicPr>
          <p:cNvPr id="4" name="Picture 2" descr="http://vignette2.wikia.nocookie.net/forgottenrealms/images/8/8a/Jacinth-faceted1.jpg/revision/latest?cb=20110919222418">
            <a:extLst>
              <a:ext uri="{FF2B5EF4-FFF2-40B4-BE49-F238E27FC236}">
                <a16:creationId xmlns:a16="http://schemas.microsoft.com/office/drawing/2014/main" id="{B203A574-E90B-0516-BCF9-1DFD4C0A00B5}"/>
              </a:ext>
            </a:extLst>
          </p:cNvPr>
          <p:cNvPicPr>
            <a:picLocks noChangeAspect="1" noChangeArrowheads="1"/>
          </p:cNvPicPr>
          <p:nvPr/>
        </p:nvPicPr>
        <p:blipFill>
          <a:blip r:embed="rId2" cstate="print"/>
          <a:srcRect/>
          <a:stretch>
            <a:fillRect/>
          </a:stretch>
        </p:blipFill>
        <p:spPr bwMode="auto">
          <a:xfrm>
            <a:off x="-17357" y="3017521"/>
            <a:ext cx="6113357" cy="3840479"/>
          </a:xfrm>
          <a:prstGeom prst="rect">
            <a:avLst/>
          </a:prstGeom>
          <a:noFill/>
          <a:ln w="9525">
            <a:noFill/>
            <a:miter lim="800000"/>
            <a:headEnd/>
            <a:tailEnd/>
          </a:ln>
        </p:spPr>
      </p:pic>
      <p:pic>
        <p:nvPicPr>
          <p:cNvPr id="5" name="Picture 4" descr="http://41.media.tumblr.com/08bb0c4de7884699786f024615baac7d/tumblr_nnjattYoOW1uq45j2o1_1280.jpg">
            <a:extLst>
              <a:ext uri="{FF2B5EF4-FFF2-40B4-BE49-F238E27FC236}">
                <a16:creationId xmlns:a16="http://schemas.microsoft.com/office/drawing/2014/main" id="{0B01056A-A72B-243B-107C-0014A3C692A0}"/>
              </a:ext>
            </a:extLst>
          </p:cNvPr>
          <p:cNvPicPr>
            <a:picLocks noChangeAspect="1" noChangeArrowheads="1"/>
          </p:cNvPicPr>
          <p:nvPr/>
        </p:nvPicPr>
        <p:blipFill>
          <a:blip r:embed="rId3" cstate="print"/>
          <a:srcRect/>
          <a:stretch>
            <a:fillRect/>
          </a:stretch>
        </p:blipFill>
        <p:spPr bwMode="auto">
          <a:xfrm>
            <a:off x="-8792" y="-5860"/>
            <a:ext cx="6133441" cy="3039386"/>
          </a:xfrm>
          <a:prstGeom prst="rect">
            <a:avLst/>
          </a:prstGeom>
          <a:noFill/>
          <a:ln w="9525">
            <a:noFill/>
            <a:miter lim="800000"/>
            <a:headEnd/>
            <a:tailEnd/>
          </a:ln>
        </p:spPr>
      </p:pic>
      <p:pic>
        <p:nvPicPr>
          <p:cNvPr id="7" name="Picture 6" descr="https://s-media-cache-ak0.pinimg.com/736x/d2/2e/ee/d22eeef901e1e4e649d8aea1ab059833.jpg">
            <a:extLst>
              <a:ext uri="{FF2B5EF4-FFF2-40B4-BE49-F238E27FC236}">
                <a16:creationId xmlns:a16="http://schemas.microsoft.com/office/drawing/2014/main" id="{DF6301F8-F581-DCFD-7D8B-1F427400B79B}"/>
              </a:ext>
            </a:extLst>
          </p:cNvPr>
          <p:cNvPicPr>
            <a:picLocks noChangeAspect="1" noChangeArrowheads="1"/>
          </p:cNvPicPr>
          <p:nvPr/>
        </p:nvPicPr>
        <p:blipFill rotWithShape="1">
          <a:blip r:embed="rId4" cstate="print"/>
          <a:srcRect l="18161" t="6906" r="15248" b="4513"/>
          <a:stretch/>
        </p:blipFill>
        <p:spPr bwMode="auto">
          <a:xfrm>
            <a:off x="8230466" y="0"/>
            <a:ext cx="3978892" cy="3176486"/>
          </a:xfrm>
          <a:prstGeom prst="rect">
            <a:avLst/>
          </a:prstGeom>
          <a:noFill/>
          <a:ln w="9525">
            <a:noFill/>
            <a:miter lim="800000"/>
            <a:headEnd/>
            <a:tailEnd/>
          </a:ln>
        </p:spPr>
      </p:pic>
      <p:pic>
        <p:nvPicPr>
          <p:cNvPr id="11" name="Picture 10">
            <a:extLst>
              <a:ext uri="{FF2B5EF4-FFF2-40B4-BE49-F238E27FC236}">
                <a16:creationId xmlns:a16="http://schemas.microsoft.com/office/drawing/2014/main" id="{5F92740A-C46A-6D57-6551-E67EEBB26BDC}"/>
              </a:ext>
            </a:extLst>
          </p:cNvPr>
          <p:cNvPicPr>
            <a:picLocks noChangeAspect="1"/>
          </p:cNvPicPr>
          <p:nvPr/>
        </p:nvPicPr>
        <p:blipFill>
          <a:blip r:embed="rId5">
            <a:clrChange>
              <a:clrFrom>
                <a:srgbClr val="22B14C"/>
              </a:clrFrom>
              <a:clrTo>
                <a:srgbClr val="22B14C">
                  <a:alpha val="0"/>
                </a:srgbClr>
              </a:clrTo>
            </a:clrChange>
          </a:blip>
          <a:stretch>
            <a:fillRect/>
          </a:stretch>
        </p:blipFill>
        <p:spPr>
          <a:xfrm>
            <a:off x="5581650" y="1894522"/>
            <a:ext cx="5545629" cy="4162547"/>
          </a:xfrm>
          <a:prstGeom prst="rect">
            <a:avLst/>
          </a:prstGeom>
        </p:spPr>
      </p:pic>
    </p:spTree>
    <p:extLst>
      <p:ext uri="{BB962C8B-B14F-4D97-AF65-F5344CB8AC3E}">
        <p14:creationId xmlns:p14="http://schemas.microsoft.com/office/powerpoint/2010/main" val="50148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6" name="Rectangle 5">
            <a:extLst>
              <a:ext uri="{FF2B5EF4-FFF2-40B4-BE49-F238E27FC236}">
                <a16:creationId xmlns:a16="http://schemas.microsoft.com/office/drawing/2014/main" id="{F8F42AF5-5A2D-E290-5223-AA655D7DC2B5}"/>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E34A6DEC-04F2-E8F4-4D19-2F420A57AC95}"/>
              </a:ext>
            </a:extLst>
          </p:cNvPr>
          <p:cNvSpPr>
            <a:spLocks noChangeArrowheads="1"/>
          </p:cNvSpPr>
          <p:nvPr/>
        </p:nvSpPr>
        <p:spPr bwMode="auto">
          <a:xfrm>
            <a:off x="7441546" y="5923933"/>
            <a:ext cx="4750454" cy="923330"/>
          </a:xfrm>
          <a:prstGeom prst="rect">
            <a:avLst/>
          </a:prstGeom>
          <a:noFill/>
          <a:ln w="9525">
            <a:noFill/>
            <a:miter lim="800000"/>
            <a:headEnd/>
            <a:tailEnd/>
          </a:ln>
        </p:spPr>
        <p:txBody>
          <a:bodyPr wrap="square">
            <a:spAutoFit/>
          </a:bodyPr>
          <a:lstStyle/>
          <a:p>
            <a:r>
              <a:rPr lang="en-US" sz="5400" b="1" dirty="0">
                <a:solidFill>
                  <a:srgbClr val="FFFF00"/>
                </a:solidFill>
                <a:latin typeface="Arial" panose="020B0604020202020204" pitchFamily="34" charset="0"/>
                <a:cs typeface="Arial" panose="020B0604020202020204" pitchFamily="34" charset="0"/>
              </a:rPr>
              <a:t>12.  Amethyst</a:t>
            </a:r>
          </a:p>
        </p:txBody>
      </p:sp>
      <p:pic>
        <p:nvPicPr>
          <p:cNvPr id="4" name="Picture 2" descr="http://36.media.tumblr.com/c6a9a9b22a26aa14b763528e98c1b6df/tumblr_mlb7ow42iW1re3wtuo1_1280.jpg">
            <a:extLst>
              <a:ext uri="{FF2B5EF4-FFF2-40B4-BE49-F238E27FC236}">
                <a16:creationId xmlns:a16="http://schemas.microsoft.com/office/drawing/2014/main" id="{5B08329A-D74D-28D0-9781-FE61F336D84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95" y="0"/>
            <a:ext cx="5856010" cy="4096571"/>
          </a:xfrm>
          <a:prstGeom prst="rect">
            <a:avLst/>
          </a:prstGeom>
          <a:noFill/>
          <a:ln w="9525">
            <a:noFill/>
            <a:miter lim="800000"/>
            <a:headEnd/>
            <a:tailEnd/>
          </a:ln>
        </p:spPr>
      </p:pic>
      <p:pic>
        <p:nvPicPr>
          <p:cNvPr id="5" name="Picture 8" descr="http://www.otantiktas.com/wp-content/uploads/2012/10/ametist56.jpg">
            <a:extLst>
              <a:ext uri="{FF2B5EF4-FFF2-40B4-BE49-F238E27FC236}">
                <a16:creationId xmlns:a16="http://schemas.microsoft.com/office/drawing/2014/main" id="{37B6CD7D-295C-E6F6-FC06-3998E8BC8A3A}"/>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90553" y="19540"/>
            <a:ext cx="6510275" cy="387428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B29EFDE-AA25-2312-02AA-1260BD56E5CF}"/>
              </a:ext>
            </a:extLst>
          </p:cNvPr>
          <p:cNvPicPr>
            <a:picLocks noChangeAspect="1"/>
          </p:cNvPicPr>
          <p:nvPr/>
        </p:nvPicPr>
        <p:blipFill>
          <a:blip r:embed="rId4">
            <a:clrChange>
              <a:clrFrom>
                <a:srgbClr val="22B14C"/>
              </a:clrFrom>
              <a:clrTo>
                <a:srgbClr val="22B14C">
                  <a:alpha val="0"/>
                </a:srgbClr>
              </a:clrTo>
            </a:clrChange>
          </a:blip>
          <a:stretch>
            <a:fillRect/>
          </a:stretch>
        </p:blipFill>
        <p:spPr>
          <a:xfrm>
            <a:off x="2793581" y="3297597"/>
            <a:ext cx="5583485" cy="3507885"/>
          </a:xfrm>
          <a:prstGeom prst="rect">
            <a:avLst/>
          </a:prstGeom>
        </p:spPr>
      </p:pic>
    </p:spTree>
    <p:extLst>
      <p:ext uri="{BB962C8B-B14F-4D97-AF65-F5344CB8AC3E}">
        <p14:creationId xmlns:p14="http://schemas.microsoft.com/office/powerpoint/2010/main" val="256909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C4087-5BF4-2684-ADA8-3922D97A076D}"/>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3" name="Rectangle 2">
            <a:extLst>
              <a:ext uri="{FF2B5EF4-FFF2-40B4-BE49-F238E27FC236}">
                <a16:creationId xmlns:a16="http://schemas.microsoft.com/office/drawing/2014/main" id="{99868636-6D3F-D516-53CD-EF9216ACF0B1}"/>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CCDE293-B082-D954-0FEF-D93530F580BD}"/>
              </a:ext>
            </a:extLst>
          </p:cNvPr>
          <p:cNvSpPr>
            <a:spLocks noChangeArrowheads="1"/>
          </p:cNvSpPr>
          <p:nvPr/>
        </p:nvSpPr>
        <p:spPr bwMode="auto">
          <a:xfrm>
            <a:off x="7752829" y="5934670"/>
            <a:ext cx="4439171" cy="923330"/>
          </a:xfrm>
          <a:prstGeom prst="rect">
            <a:avLst/>
          </a:prstGeom>
          <a:noFill/>
          <a:ln w="9525">
            <a:noFill/>
            <a:miter lim="800000"/>
            <a:headEnd/>
            <a:tailEnd/>
          </a:ln>
        </p:spPr>
        <p:txBody>
          <a:bodyPr wrap="square">
            <a:spAutoFit/>
          </a:bodyPr>
          <a:lstStyle/>
          <a:p>
            <a:pPr algn="ctr"/>
            <a:r>
              <a:rPr lang="en-US" sz="5400" b="1" dirty="0">
                <a:solidFill>
                  <a:srgbClr val="FFFF00"/>
                </a:solidFill>
                <a:latin typeface="Arial" panose="020B0604020202020204" pitchFamily="34" charset="0"/>
                <a:cs typeface="Arial" panose="020B0604020202020204" pitchFamily="34" charset="0"/>
              </a:rPr>
              <a:t>Gates:  Pearl</a:t>
            </a:r>
          </a:p>
        </p:txBody>
      </p:sp>
      <p:pic>
        <p:nvPicPr>
          <p:cNvPr id="6" name="Picture 2" descr="https://www.thepearlsource.com/images/colors/zoom/WhiteOvertone.jpg">
            <a:extLst>
              <a:ext uri="{FF2B5EF4-FFF2-40B4-BE49-F238E27FC236}">
                <a16:creationId xmlns:a16="http://schemas.microsoft.com/office/drawing/2014/main" id="{89BA6861-8280-D980-528C-DBB08F32546D}"/>
              </a:ext>
            </a:extLst>
          </p:cNvPr>
          <p:cNvPicPr>
            <a:picLocks noChangeAspect="1" noChangeArrowheads="1"/>
          </p:cNvPicPr>
          <p:nvPr/>
        </p:nvPicPr>
        <p:blipFill rotWithShape="1">
          <a:blip r:embed="rId2" cstate="print"/>
          <a:srcRect l="9236" t="10156" r="7596" b="18785"/>
          <a:stretch/>
        </p:blipFill>
        <p:spPr bwMode="auto">
          <a:xfrm>
            <a:off x="413281" y="-12700"/>
            <a:ext cx="5195037" cy="4272644"/>
          </a:xfrm>
          <a:prstGeom prst="rect">
            <a:avLst/>
          </a:prstGeom>
          <a:noFill/>
          <a:ln w="9525">
            <a:noFill/>
            <a:miter lim="800000"/>
            <a:headEnd/>
            <a:tailEnd/>
          </a:ln>
        </p:spPr>
      </p:pic>
      <p:pic>
        <p:nvPicPr>
          <p:cNvPr id="7" name="Picture 6" descr="http://www.treesculptgems.com/wp-content/uploads/2015/03/single-pearl.jpg">
            <a:extLst>
              <a:ext uri="{FF2B5EF4-FFF2-40B4-BE49-F238E27FC236}">
                <a16:creationId xmlns:a16="http://schemas.microsoft.com/office/drawing/2014/main" id="{8CDA735E-AFC0-1D17-078C-C37A29CF5432}"/>
              </a:ext>
            </a:extLst>
          </p:cNvPr>
          <p:cNvPicPr>
            <a:picLocks noChangeAspect="1" noChangeArrowheads="1"/>
          </p:cNvPicPr>
          <p:nvPr/>
        </p:nvPicPr>
        <p:blipFill rotWithShape="1">
          <a:blip r:embed="rId3" cstate="print"/>
          <a:srcRect l="13542" t="5948" r="11046" b="17012"/>
          <a:stretch/>
        </p:blipFill>
        <p:spPr bwMode="auto">
          <a:xfrm>
            <a:off x="6603374" y="0"/>
            <a:ext cx="4991725" cy="4259944"/>
          </a:xfrm>
          <a:prstGeom prst="rect">
            <a:avLst/>
          </a:prstGeom>
          <a:noFill/>
          <a:ln w="9525">
            <a:noFill/>
            <a:miter lim="800000"/>
            <a:headEnd/>
            <a:tailEnd/>
          </a:ln>
        </p:spPr>
      </p:pic>
      <p:pic>
        <p:nvPicPr>
          <p:cNvPr id="8" name="Picture 6" descr="http://www.birthstonezodiac.com/wp-content/uploads/photo-gallery/June%20Birthstone%20Pearl%201.jpg">
            <a:extLst>
              <a:ext uri="{FF2B5EF4-FFF2-40B4-BE49-F238E27FC236}">
                <a16:creationId xmlns:a16="http://schemas.microsoft.com/office/drawing/2014/main" id="{EA7DD3B9-9E76-8D31-D2EF-C30425154A2B}"/>
              </a:ext>
            </a:extLst>
          </p:cNvPr>
          <p:cNvPicPr>
            <a:picLocks noChangeAspect="1" noChangeArrowheads="1"/>
          </p:cNvPicPr>
          <p:nvPr/>
        </p:nvPicPr>
        <p:blipFill rotWithShape="1">
          <a:blip r:embed="rId4" cstate="print"/>
          <a:srcRect t="20266" r="29070"/>
          <a:stretch/>
        </p:blipFill>
        <p:spPr bwMode="auto">
          <a:xfrm>
            <a:off x="2075824" y="4321774"/>
            <a:ext cx="4991725" cy="2526393"/>
          </a:xfrm>
          <a:prstGeom prst="rect">
            <a:avLst/>
          </a:prstGeom>
          <a:noFill/>
          <a:ln w="9525">
            <a:noFill/>
            <a:miter lim="800000"/>
            <a:headEnd/>
            <a:tailEnd/>
          </a:ln>
        </p:spPr>
      </p:pic>
    </p:spTree>
    <p:extLst>
      <p:ext uri="{BB962C8B-B14F-4D97-AF65-F5344CB8AC3E}">
        <p14:creationId xmlns:p14="http://schemas.microsoft.com/office/powerpoint/2010/main" val="32400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A6D7A-723C-895F-99D4-88D28AA8CC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85C380-BE72-C708-6787-25385D082C70}"/>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3B14ADD9-D0B7-90E1-D037-FA2D403EF9F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6F261D2-C338-3B56-7C0F-52A9C87A1076}"/>
              </a:ext>
            </a:extLst>
          </p:cNvPr>
          <p:cNvSpPr txBox="1"/>
          <p:nvPr/>
        </p:nvSpPr>
        <p:spPr>
          <a:xfrm>
            <a:off x="0" y="637548"/>
            <a:ext cx="12192000" cy="954107"/>
          </a:xfrm>
          <a:prstGeom prst="rect">
            <a:avLst/>
          </a:prstGeom>
          <a:solidFill>
            <a:srgbClr val="FFFF00"/>
          </a:solidFill>
          <a:ln>
            <a:solidFill>
              <a:schemeClr val="tx1"/>
            </a:solidFill>
          </a:ln>
        </p:spPr>
        <p:txBody>
          <a:bodyPr wrap="square" rtlCol="0">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John saw the holy city, new Jerusalem, coming down from God out of heaven . . .</a:t>
            </a:r>
          </a:p>
        </p:txBody>
      </p:sp>
      <p:sp>
        <p:nvSpPr>
          <p:cNvPr id="5" name="TextBox 4">
            <a:extLst>
              <a:ext uri="{FF2B5EF4-FFF2-40B4-BE49-F238E27FC236}">
                <a16:creationId xmlns:a16="http://schemas.microsoft.com/office/drawing/2014/main" id="{5F1922EF-9B26-48A3-D538-D5FD8AD01D77}"/>
              </a:ext>
            </a:extLst>
          </p:cNvPr>
          <p:cNvSpPr txBox="1"/>
          <p:nvPr/>
        </p:nvSpPr>
        <p:spPr>
          <a:xfrm>
            <a:off x="1490821" y="3350566"/>
            <a:ext cx="9128125" cy="1200329"/>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Revelation </a:t>
            </a:r>
            <a:r>
              <a:rPr lang="en-US" sz="3600" b="1" dirty="0">
                <a:solidFill>
                  <a:srgbClr val="C00000"/>
                </a:solidFill>
                <a:latin typeface="Arial" panose="020B0604020202020204" pitchFamily="34" charset="0"/>
                <a:cs typeface="Arial" panose="020B0604020202020204" pitchFamily="34" charset="0"/>
              </a:rPr>
              <a:t>NEVER</a:t>
            </a:r>
            <a:r>
              <a:rPr lang="en-US" sz="3600" b="1" dirty="0">
                <a:latin typeface="Arial" panose="020B0604020202020204" pitchFamily="34" charset="0"/>
                <a:cs typeface="Arial" panose="020B0604020202020204" pitchFamily="34" charset="0"/>
              </a:rPr>
              <a:t> says the “New Jerusalem” is coming to earth</a:t>
            </a:r>
            <a:endParaRPr lang="en-US" sz="3600" b="1" dirty="0">
              <a:solidFill>
                <a:srgbClr val="0013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37601"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22:18-19</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E81D24-36E1-BD1B-0641-BAC75729AFB4}"/>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98A3AF3-BE9B-5D03-E305-79E77BE269CB}"/>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AB90A1DC-51D2-8976-1D9D-1FFEABFF7C45}"/>
              </a:ext>
            </a:extLst>
          </p:cNvPr>
          <p:cNvGrpSpPr/>
          <p:nvPr/>
        </p:nvGrpSpPr>
        <p:grpSpPr>
          <a:xfrm>
            <a:off x="3876728" y="3098577"/>
            <a:ext cx="4370288" cy="1815882"/>
            <a:chOff x="3382896" y="3889993"/>
            <a:chExt cx="4389503" cy="1815882"/>
          </a:xfrm>
        </p:grpSpPr>
        <p:sp>
          <p:nvSpPr>
            <p:cNvPr id="11" name="TextBox 10">
              <a:extLst>
                <a:ext uri="{FF2B5EF4-FFF2-40B4-BE49-F238E27FC236}">
                  <a16:creationId xmlns:a16="http://schemas.microsoft.com/office/drawing/2014/main" id="{D30973C8-D204-6B57-1C6F-E887A3EFE266}"/>
                </a:ext>
              </a:extLst>
            </p:cNvPr>
            <p:cNvSpPr txBox="1"/>
            <p:nvPr/>
          </p:nvSpPr>
          <p:spPr>
            <a:xfrm>
              <a:off x="3382896" y="3889993"/>
              <a:ext cx="2985894" cy="181588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“tree of life”</a:t>
              </a:r>
            </a:p>
            <a:p>
              <a:r>
                <a:rPr lang="en-US" sz="2800" b="1" dirty="0">
                  <a:solidFill>
                    <a:srgbClr val="001320"/>
                  </a:solidFill>
                  <a:latin typeface="Arial" panose="020B0604020202020204" pitchFamily="34" charset="0"/>
                  <a:cs typeface="Arial" panose="020B0604020202020204" pitchFamily="34" charset="0"/>
                </a:rPr>
                <a:t>“book of life”</a:t>
              </a:r>
            </a:p>
            <a:p>
              <a:r>
                <a:rPr lang="en-US" sz="2800" b="1" dirty="0">
                  <a:solidFill>
                    <a:srgbClr val="001320"/>
                  </a:solidFill>
                  <a:latin typeface="Arial" panose="020B0604020202020204" pitchFamily="34" charset="0"/>
                  <a:cs typeface="Arial" panose="020B0604020202020204" pitchFamily="34" charset="0"/>
                </a:rPr>
                <a:t>“scroll of life”</a:t>
              </a:r>
            </a:p>
            <a:p>
              <a:r>
                <a:rPr lang="en-US" sz="2800" b="1" dirty="0">
                  <a:solidFill>
                    <a:srgbClr val="001320"/>
                  </a:solidFill>
                  <a:latin typeface="Arial" panose="020B0604020202020204" pitchFamily="34" charset="0"/>
                  <a:cs typeface="Arial" panose="020B0604020202020204" pitchFamily="34" charset="0"/>
                </a:rPr>
                <a:t>“life-giving tree”</a:t>
              </a:r>
            </a:p>
          </p:txBody>
        </p:sp>
        <p:sp>
          <p:nvSpPr>
            <p:cNvPr id="12" name="TextBox 11">
              <a:extLst>
                <a:ext uri="{FF2B5EF4-FFF2-40B4-BE49-F238E27FC236}">
                  <a16:creationId xmlns:a16="http://schemas.microsoft.com/office/drawing/2014/main" id="{34049B69-2644-B381-01F5-B86E56ACABB8}"/>
                </a:ext>
              </a:extLst>
            </p:cNvPr>
            <p:cNvSpPr txBox="1"/>
            <p:nvPr/>
          </p:nvSpPr>
          <p:spPr>
            <a:xfrm>
              <a:off x="6368790" y="3889993"/>
              <a:ext cx="1403609" cy="181588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  28x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r>
                <a:rPr lang="en-US" sz="2800" b="1" dirty="0">
                  <a:solidFill>
                    <a:srgbClr val="001320"/>
                  </a:solidFill>
                  <a:latin typeface="Arial" panose="020B0604020202020204" pitchFamily="34" charset="0"/>
                  <a:cs typeface="Arial" panose="020B0604020202020204" pitchFamily="34" charset="0"/>
                </a:rPr>
                <a:t>-  15x</a:t>
              </a:r>
              <a:r>
                <a:rPr lang="en-US" sz="2800" b="1" dirty="0">
                  <a:latin typeface="Arial" panose="020B0604020202020204" pitchFamily="34" charset="0"/>
                  <a:cs typeface="Arial" panose="020B0604020202020204" pitchFamily="34" charset="0"/>
                </a:rPr>
                <a:t>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001320"/>
                </a:solidFill>
                <a:latin typeface="Arial" panose="020B0604020202020204" pitchFamily="34" charset="0"/>
                <a:cs typeface="Arial" panose="020B0604020202020204" pitchFamily="34" charset="0"/>
              </a:endParaRPr>
            </a:p>
            <a:p>
              <a:r>
                <a:rPr lang="en-US" sz="2800" b="1" dirty="0">
                  <a:solidFill>
                    <a:srgbClr val="001320"/>
                  </a:solidFill>
                  <a:latin typeface="Arial" panose="020B0604020202020204" pitchFamily="34" charset="0"/>
                  <a:cs typeface="Arial" panose="020B0604020202020204" pitchFamily="34" charset="0"/>
                </a:rPr>
                <a:t>-    2x</a:t>
              </a:r>
              <a:r>
                <a:rPr lang="en-US" sz="2800" b="1" dirty="0">
                  <a:latin typeface="Arial" panose="020B0604020202020204" pitchFamily="34" charset="0"/>
                  <a:cs typeface="Arial" panose="020B0604020202020204" pitchFamily="34" charset="0"/>
                </a:rPr>
                <a:t>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001320"/>
                </a:solidFill>
                <a:latin typeface="Arial" panose="020B0604020202020204" pitchFamily="34" charset="0"/>
                <a:cs typeface="Arial" panose="020B0604020202020204" pitchFamily="34" charset="0"/>
              </a:endParaRPr>
            </a:p>
            <a:p>
              <a:r>
                <a:rPr lang="en-US" sz="2800" b="1" dirty="0">
                  <a:solidFill>
                    <a:srgbClr val="001320"/>
                  </a:solidFill>
                  <a:latin typeface="Arial" panose="020B0604020202020204" pitchFamily="34" charset="0"/>
                  <a:cs typeface="Arial" panose="020B0604020202020204" pitchFamily="34" charset="0"/>
                </a:rPr>
                <a:t>-    1x</a:t>
              </a:r>
              <a:r>
                <a:rPr lang="en-US" sz="2800" b="1" dirty="0">
                  <a:latin typeface="Arial" panose="020B0604020202020204" pitchFamily="34" charset="0"/>
                  <a:cs typeface="Arial" panose="020B0604020202020204" pitchFamily="34" charset="0"/>
                </a:rPr>
                <a:t> </a:t>
              </a:r>
              <a:r>
                <a:rPr lang="en-US" alt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001320"/>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BB618FEA-4C2D-FAB5-7FBF-CE762D34ED10}"/>
              </a:ext>
            </a:extLst>
          </p:cNvPr>
          <p:cNvSpPr txBox="1"/>
          <p:nvPr/>
        </p:nvSpPr>
        <p:spPr>
          <a:xfrm>
            <a:off x="249419" y="5387130"/>
            <a:ext cx="11624906"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"something you eat from" vs. "something your name is written in"?</a:t>
            </a:r>
          </a:p>
        </p:txBody>
      </p:sp>
      <p:sp>
        <p:nvSpPr>
          <p:cNvPr id="17" name="TextBox 16">
            <a:extLst>
              <a:ext uri="{FF2B5EF4-FFF2-40B4-BE49-F238E27FC236}">
                <a16:creationId xmlns:a16="http://schemas.microsoft.com/office/drawing/2014/main" id="{8639A69F-4F52-4323-651E-A31CDBD463F2}"/>
              </a:ext>
            </a:extLst>
          </p:cNvPr>
          <p:cNvSpPr txBox="1"/>
          <p:nvPr/>
        </p:nvSpPr>
        <p:spPr>
          <a:xfrm>
            <a:off x="0" y="625358"/>
            <a:ext cx="12198946" cy="2000548"/>
          </a:xfrm>
          <a:prstGeom prst="rect">
            <a:avLst/>
          </a:prstGeom>
          <a:solidFill>
            <a:srgbClr val="FFFF00"/>
          </a:solidFill>
          <a:ln>
            <a:solidFill>
              <a:schemeClr val="tx1"/>
            </a:solidFill>
          </a:ln>
        </p:spPr>
        <p:txBody>
          <a:bodyPr wrap="square">
            <a:spAutoFit/>
          </a:bodyPr>
          <a:lstStyle/>
          <a:p>
            <a:pPr algn="just"/>
            <a:r>
              <a:rPr lang="en-US" sz="2000" b="1" baseline="30000" dirty="0">
                <a:solidFill>
                  <a:srgbClr val="C00000"/>
                </a:solidFill>
                <a:latin typeface="Arial" panose="020B0604020202020204" pitchFamily="34" charset="0"/>
                <a:cs typeface="Arial" panose="020B0604020202020204" pitchFamily="34" charset="0"/>
              </a:rPr>
              <a:t>18  </a:t>
            </a:r>
            <a:r>
              <a:rPr lang="en-US" sz="2000" b="1" i="1" dirty="0">
                <a:latin typeface="Arial" panose="020B0604020202020204" pitchFamily="34" charset="0"/>
                <a:cs typeface="Arial" panose="020B0604020202020204" pitchFamily="34" charset="0"/>
              </a:rPr>
              <a:t>For I testify unto every man that heareth the words of the prophecy of this book, If any man shall add unto these things, God shall add unto him the plagues that are written in this book:  </a:t>
            </a:r>
          </a:p>
          <a:p>
            <a:pPr algn="just"/>
            <a:r>
              <a:rPr lang="en-US" sz="2800" b="1" baseline="30000" dirty="0">
                <a:solidFill>
                  <a:srgbClr val="C00000"/>
                </a:solidFill>
                <a:latin typeface="Arial" panose="020B0604020202020204" pitchFamily="34" charset="0"/>
                <a:cs typeface="Arial" panose="020B0604020202020204" pitchFamily="34" charset="0"/>
              </a:rPr>
              <a:t>19  </a:t>
            </a:r>
            <a:r>
              <a:rPr lang="en-US" sz="2800" b="1" i="1" dirty="0">
                <a:latin typeface="Arial" panose="020B0604020202020204" pitchFamily="34" charset="0"/>
                <a:cs typeface="Arial" panose="020B0604020202020204" pitchFamily="34" charset="0"/>
              </a:rPr>
              <a:t>And if any man shall take away from the words of the book of this prophecy, God shall take away his part out of the </a:t>
            </a:r>
            <a:r>
              <a:rPr lang="en-US" sz="2800" b="1" i="1" u="sng" dirty="0">
                <a:solidFill>
                  <a:srgbClr val="C00000"/>
                </a:solidFill>
                <a:latin typeface="Arial" panose="020B0604020202020204" pitchFamily="34" charset="0"/>
                <a:cs typeface="Arial" panose="020B0604020202020204" pitchFamily="34" charset="0"/>
              </a:rPr>
              <a:t>book of life</a:t>
            </a:r>
            <a:r>
              <a:rPr lang="en-US" sz="2800" b="1" i="1" dirty="0">
                <a:latin typeface="Arial" panose="020B0604020202020204" pitchFamily="34" charset="0"/>
                <a:cs typeface="Arial" panose="020B0604020202020204" pitchFamily="34" charset="0"/>
              </a:rPr>
              <a:t>, and out of the holy city, and from the things which are written in this book.</a:t>
            </a:r>
          </a:p>
        </p:txBody>
      </p:sp>
    </p:spTree>
    <p:extLst>
      <p:ext uri="{BB962C8B-B14F-4D97-AF65-F5344CB8AC3E}">
        <p14:creationId xmlns:p14="http://schemas.microsoft.com/office/powerpoint/2010/main" val="169236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37601"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22:18-19</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E81D24-36E1-BD1B-0641-BAC75729AFB4}"/>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98A3AF3-BE9B-5D03-E305-79E77BE269CB}"/>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81DE19B-8AD0-3D23-ED6F-B154675587E6}"/>
              </a:ext>
            </a:extLst>
          </p:cNvPr>
          <p:cNvSpPr txBox="1"/>
          <p:nvPr/>
        </p:nvSpPr>
        <p:spPr>
          <a:xfrm>
            <a:off x="0" y="625358"/>
            <a:ext cx="12198946" cy="2000548"/>
          </a:xfrm>
          <a:prstGeom prst="rect">
            <a:avLst/>
          </a:prstGeom>
          <a:solidFill>
            <a:srgbClr val="FFFF00"/>
          </a:solidFill>
          <a:ln>
            <a:solidFill>
              <a:schemeClr val="tx1"/>
            </a:solidFill>
          </a:ln>
        </p:spPr>
        <p:txBody>
          <a:bodyPr wrap="square">
            <a:spAutoFit/>
          </a:bodyPr>
          <a:lstStyle/>
          <a:p>
            <a:pPr algn="just"/>
            <a:r>
              <a:rPr lang="en-US" sz="2000" b="1" baseline="30000" dirty="0">
                <a:solidFill>
                  <a:srgbClr val="C00000"/>
                </a:solidFill>
                <a:latin typeface="Arial" panose="020B0604020202020204" pitchFamily="34" charset="0"/>
                <a:cs typeface="Arial" panose="020B0604020202020204" pitchFamily="34" charset="0"/>
              </a:rPr>
              <a:t>18  </a:t>
            </a:r>
            <a:r>
              <a:rPr lang="en-US" sz="2000" b="1" i="1" dirty="0">
                <a:latin typeface="Arial" panose="020B0604020202020204" pitchFamily="34" charset="0"/>
                <a:cs typeface="Arial" panose="020B0604020202020204" pitchFamily="34" charset="0"/>
              </a:rPr>
              <a:t>For I testify unto every man that heareth the words of the prophecy of this book, If any man shall add unto these things, God shall add unto him the plagues that are written in this book:  </a:t>
            </a:r>
          </a:p>
          <a:p>
            <a:pPr algn="just"/>
            <a:r>
              <a:rPr lang="en-US" sz="2800" b="1" baseline="30000" dirty="0">
                <a:solidFill>
                  <a:srgbClr val="C00000"/>
                </a:solidFill>
                <a:latin typeface="Arial" panose="020B0604020202020204" pitchFamily="34" charset="0"/>
                <a:cs typeface="Arial" panose="020B0604020202020204" pitchFamily="34" charset="0"/>
              </a:rPr>
              <a:t>19  </a:t>
            </a:r>
            <a:r>
              <a:rPr lang="en-US" sz="2800" b="1" i="1" dirty="0">
                <a:latin typeface="Arial" panose="020B0604020202020204" pitchFamily="34" charset="0"/>
                <a:cs typeface="Arial" panose="020B0604020202020204" pitchFamily="34" charset="0"/>
              </a:rPr>
              <a:t>And if any man shall take away from the words of the book of this prophecy, God shall take away his part out of the </a:t>
            </a:r>
            <a:r>
              <a:rPr lang="en-US" sz="2800" b="1" i="1" u="sng" dirty="0">
                <a:solidFill>
                  <a:srgbClr val="C00000"/>
                </a:solidFill>
                <a:latin typeface="Arial" panose="020B0604020202020204" pitchFamily="34" charset="0"/>
                <a:cs typeface="Arial" panose="020B0604020202020204" pitchFamily="34" charset="0"/>
              </a:rPr>
              <a:t>book of life</a:t>
            </a:r>
            <a:r>
              <a:rPr lang="en-US" sz="2800" b="1" i="1" dirty="0">
                <a:latin typeface="Arial" panose="020B0604020202020204" pitchFamily="34" charset="0"/>
                <a:cs typeface="Arial" panose="020B0604020202020204" pitchFamily="34" charset="0"/>
              </a:rPr>
              <a:t>, and out of the holy city, and from the things which are written in this book.</a:t>
            </a:r>
          </a:p>
        </p:txBody>
      </p:sp>
      <p:sp>
        <p:nvSpPr>
          <p:cNvPr id="25" name="TextBox 24">
            <a:extLst>
              <a:ext uri="{FF2B5EF4-FFF2-40B4-BE49-F238E27FC236}">
                <a16:creationId xmlns:a16="http://schemas.microsoft.com/office/drawing/2014/main" id="{E4EA4EC1-E8A0-66CC-7BF4-C63E2E1349F9}"/>
              </a:ext>
            </a:extLst>
          </p:cNvPr>
          <p:cNvSpPr txBox="1"/>
          <p:nvPr/>
        </p:nvSpPr>
        <p:spPr>
          <a:xfrm>
            <a:off x="1301028" y="2677823"/>
            <a:ext cx="9521687" cy="3693319"/>
          </a:xfrm>
          <a:prstGeom prst="rect">
            <a:avLst/>
          </a:prstGeom>
          <a:noFill/>
        </p:spPr>
        <p:txBody>
          <a:bodyPr wrap="square">
            <a:spAutoFit/>
          </a:bodyPr>
          <a:lstStyle/>
          <a:p>
            <a:pPr algn="ctr"/>
            <a:r>
              <a:rPr lang="el-GR" sz="2600" b="1" dirty="0">
                <a:solidFill>
                  <a:srgbClr val="C00000"/>
                </a:solidFill>
                <a:latin typeface="Arial" panose="020B0604020202020204" pitchFamily="34" charset="0"/>
                <a:cs typeface="Arial" panose="020B0604020202020204" pitchFamily="34" charset="0"/>
              </a:rPr>
              <a:t>ξύλον</a:t>
            </a:r>
            <a:r>
              <a:rPr lang="el-GR" sz="2600" b="1" dirty="0">
                <a:solidFill>
                  <a:srgbClr val="000000"/>
                </a:solidFill>
                <a:latin typeface="Arial" panose="020B0604020202020204" pitchFamily="34" charset="0"/>
                <a:cs typeface="Arial" panose="020B0604020202020204" pitchFamily="34" charset="0"/>
              </a:rPr>
              <a:t> </a:t>
            </a:r>
            <a:r>
              <a:rPr lang="el-GR" sz="2600" b="1" dirty="0">
                <a:latin typeface="Arial" panose="020B0604020202020204" pitchFamily="34" charset="0"/>
                <a:cs typeface="Arial" panose="020B0604020202020204" pitchFamily="34" charset="0"/>
              </a:rPr>
              <a:t>  (</a:t>
            </a:r>
            <a:r>
              <a:rPr lang="en-US" sz="2600" b="1" dirty="0" err="1">
                <a:solidFill>
                  <a:srgbClr val="000000"/>
                </a:solidFill>
                <a:latin typeface="Arial" panose="020B0604020202020204" pitchFamily="34" charset="0"/>
                <a:cs typeface="Arial" panose="020B0604020202020204" pitchFamily="34" charset="0"/>
              </a:rPr>
              <a:t>xylon</a:t>
            </a:r>
            <a:r>
              <a:rPr lang="en-US" sz="2600" b="1" dirty="0">
                <a:latin typeface="Arial" panose="020B0604020202020204" pitchFamily="34" charset="0"/>
                <a:cs typeface="Arial" panose="020B0604020202020204" pitchFamily="34" charset="0"/>
              </a:rPr>
              <a:t>) - Ref #3586</a:t>
            </a:r>
            <a:r>
              <a:rPr lang="en-US" sz="2600" b="1" baseline="30000" dirty="0">
                <a:latin typeface="Arial" panose="020B0604020202020204" pitchFamily="34" charset="0"/>
                <a:cs typeface="Arial" panose="020B0604020202020204" pitchFamily="34" charset="0"/>
              </a:rPr>
              <a:t> </a:t>
            </a:r>
            <a:r>
              <a:rPr lang="en-US" sz="2600" b="1" baseline="30000" dirty="0">
                <a:solidFill>
                  <a:srgbClr val="C00000"/>
                </a:solidFill>
                <a:latin typeface="Arial" panose="020B0604020202020204" pitchFamily="34" charset="0"/>
                <a:cs typeface="Arial" panose="020B0604020202020204" pitchFamily="34" charset="0"/>
              </a:rPr>
              <a:t>1</a:t>
            </a:r>
            <a:endParaRPr lang="en-US" sz="2600" b="1" dirty="0">
              <a:solidFill>
                <a:srgbClr val="C00000"/>
              </a:solidFill>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5x in N.T.</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(3x in Rev:  18:12 , 22:2 , 22:14)</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anything made of wood, a club, staff, trunk of tree, </a:t>
            </a:r>
          </a:p>
          <a:p>
            <a:pPr algn="ctr"/>
            <a:r>
              <a:rPr lang="en-US" sz="2600" b="1" dirty="0">
                <a:latin typeface="Arial" panose="020B0604020202020204" pitchFamily="34" charset="0"/>
                <a:cs typeface="Arial" panose="020B0604020202020204" pitchFamily="34" charset="0"/>
              </a:rPr>
              <a:t>used to support the cross-bar of a cross in crucifixion</a:t>
            </a:r>
            <a:r>
              <a:rPr lang="en-US" sz="2600" b="1" baseline="30000" dirty="0">
                <a:latin typeface="Arial" panose="020B0604020202020204" pitchFamily="34" charset="0"/>
                <a:cs typeface="Arial" panose="020B0604020202020204" pitchFamily="34" charset="0"/>
              </a:rPr>
              <a:t> </a:t>
            </a:r>
            <a:r>
              <a:rPr lang="en-US" sz="2600" b="1" baseline="30000" dirty="0">
                <a:solidFill>
                  <a:srgbClr val="C00000"/>
                </a:solidFill>
                <a:latin typeface="Arial" panose="020B0604020202020204" pitchFamily="34" charset="0"/>
                <a:cs typeface="Arial" panose="020B0604020202020204" pitchFamily="34" charset="0"/>
              </a:rPr>
              <a:t>1</a:t>
            </a:r>
            <a:endParaRPr lang="en-US" sz="2600" b="1" dirty="0">
              <a:latin typeface="Arial" panose="020B0604020202020204" pitchFamily="34" charset="0"/>
              <a:cs typeface="Arial" panose="020B0604020202020204" pitchFamily="34" charset="0"/>
            </a:endParaRP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(definition never includes “book”)</a:t>
            </a:r>
          </a:p>
        </p:txBody>
      </p:sp>
    </p:spTree>
    <p:extLst>
      <p:ext uri="{BB962C8B-B14F-4D97-AF65-F5344CB8AC3E}">
        <p14:creationId xmlns:p14="http://schemas.microsoft.com/office/powerpoint/2010/main" val="246363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fade">
                                      <p:cBhvr>
                                        <p:cTn id="10" dur="500"/>
                                        <p:tgtEl>
                                          <p:spTgt spid="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animEffect transition="in" filter="fade">
                                      <p:cBhvr>
                                        <p:cTn id="13" dur="500"/>
                                        <p:tgtEl>
                                          <p:spTgt spid="2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xEl>
                                              <p:pRg st="5" end="5"/>
                                            </p:txEl>
                                          </p:spTgt>
                                        </p:tgtEl>
                                        <p:attrNameLst>
                                          <p:attrName>style.visibility</p:attrName>
                                        </p:attrNameLst>
                                      </p:cBhvr>
                                      <p:to>
                                        <p:strVal val="visible"/>
                                      </p:to>
                                    </p:set>
                                    <p:animEffect transition="in" filter="fade">
                                      <p:cBhvr>
                                        <p:cTn id="16" dur="500"/>
                                        <p:tgtEl>
                                          <p:spTgt spid="2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animEffect transition="in" filter="fade">
                                      <p:cBhvr>
                                        <p:cTn id="19" dur="500"/>
                                        <p:tgtEl>
                                          <p:spTgt spid="2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8" end="8"/>
                                            </p:txEl>
                                          </p:spTgt>
                                        </p:tgtEl>
                                        <p:attrNameLst>
                                          <p:attrName>style.visibility</p:attrName>
                                        </p:attrNameLst>
                                      </p:cBhvr>
                                      <p:to>
                                        <p:strVal val="visible"/>
                                      </p:to>
                                    </p:set>
                                    <p:animEffect transition="in" filter="fade">
                                      <p:cBhvr>
                                        <p:cTn id="22"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32</a:t>
            </a:fld>
            <a:endParaRPr lang="en-US"/>
          </a:p>
        </p:txBody>
      </p:sp>
    </p:spTree>
    <p:extLst>
      <p:ext uri="{BB962C8B-B14F-4D97-AF65-F5344CB8AC3E}">
        <p14:creationId xmlns:p14="http://schemas.microsoft.com/office/powerpoint/2010/main" val="14657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21:8</a:t>
            </a:r>
          </a:p>
        </p:txBody>
      </p:sp>
      <p:sp>
        <p:nvSpPr>
          <p:cNvPr id="4" name="TextBox 3">
            <a:extLst>
              <a:ext uri="{FF2B5EF4-FFF2-40B4-BE49-F238E27FC236}">
                <a16:creationId xmlns:a16="http://schemas.microsoft.com/office/drawing/2014/main" id="{BC5CC338-F22D-B1E0-A04E-A314A1133EDF}"/>
              </a:ext>
            </a:extLst>
          </p:cNvPr>
          <p:cNvSpPr txBox="1"/>
          <p:nvPr/>
        </p:nvSpPr>
        <p:spPr>
          <a:xfrm>
            <a:off x="0" y="637548"/>
            <a:ext cx="12179808" cy="1815882"/>
          </a:xfrm>
          <a:prstGeom prst="rect">
            <a:avLst/>
          </a:prstGeom>
          <a:solidFill>
            <a:srgbClr val="FFFF00"/>
          </a:solidFill>
          <a:ln>
            <a:solidFill>
              <a:schemeClr val="tx1"/>
            </a:solidFill>
          </a:ln>
        </p:spPr>
        <p:txBody>
          <a:bodyPr wrap="square" rtlCol="0">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But the </a:t>
            </a:r>
            <a:r>
              <a:rPr lang="en-US" sz="2800" b="1" i="1" dirty="0">
                <a:solidFill>
                  <a:srgbClr val="C00000"/>
                </a:solidFill>
                <a:latin typeface="Arial" panose="020B0604020202020204" pitchFamily="34" charset="0"/>
                <a:cs typeface="Arial" panose="020B0604020202020204" pitchFamily="34" charset="0"/>
              </a:rPr>
              <a:t>fearful</a:t>
            </a:r>
            <a:r>
              <a:rPr lang="en-US" sz="2800" b="1" i="1" dirty="0">
                <a:latin typeface="Arial" panose="020B0604020202020204" pitchFamily="34" charset="0"/>
                <a:cs typeface="Arial" panose="020B0604020202020204" pitchFamily="34" charset="0"/>
              </a:rPr>
              <a:t>, and unbelieving, and the abominable, and murderers, and sexually immoral, and </a:t>
            </a:r>
            <a:r>
              <a:rPr lang="en-US" sz="2800" b="1" i="1" dirty="0">
                <a:solidFill>
                  <a:srgbClr val="C00000"/>
                </a:solidFill>
                <a:latin typeface="Arial" panose="020B0604020202020204" pitchFamily="34" charset="0"/>
                <a:cs typeface="Arial" panose="020B0604020202020204" pitchFamily="34" charset="0"/>
              </a:rPr>
              <a:t>sorcerers</a:t>
            </a:r>
            <a:r>
              <a:rPr lang="en-US" sz="2800" b="1" i="1" dirty="0">
                <a:latin typeface="Arial" panose="020B0604020202020204" pitchFamily="34" charset="0"/>
                <a:cs typeface="Arial" panose="020B0604020202020204" pitchFamily="34" charset="0"/>
              </a:rPr>
              <a:t>, and idolaters, and </a:t>
            </a:r>
            <a:r>
              <a:rPr lang="en-US" sz="2800" b="1" i="1" dirty="0">
                <a:solidFill>
                  <a:srgbClr val="C00000"/>
                </a:solidFill>
                <a:latin typeface="Arial" panose="020B0604020202020204" pitchFamily="34" charset="0"/>
                <a:cs typeface="Arial" panose="020B0604020202020204" pitchFamily="34" charset="0"/>
              </a:rPr>
              <a:t>all </a:t>
            </a:r>
            <a:r>
              <a:rPr lang="en-US" sz="2800" b="1" i="1" dirty="0">
                <a:latin typeface="Arial" panose="020B0604020202020204" pitchFamily="34" charset="0"/>
                <a:cs typeface="Arial" panose="020B0604020202020204" pitchFamily="34" charset="0"/>
              </a:rPr>
              <a:t>liars, shall have their part in the lake which burns with fire and brimstone: which is the second death.</a:t>
            </a:r>
          </a:p>
        </p:txBody>
      </p:sp>
      <p:sp>
        <p:nvSpPr>
          <p:cNvPr id="5" name="TextBox 4">
            <a:extLst>
              <a:ext uri="{FF2B5EF4-FFF2-40B4-BE49-F238E27FC236}">
                <a16:creationId xmlns:a16="http://schemas.microsoft.com/office/drawing/2014/main" id="{E3BFE502-D438-A587-F813-5F5230C401BF}"/>
              </a:ext>
            </a:extLst>
          </p:cNvPr>
          <p:cNvSpPr txBox="1"/>
          <p:nvPr/>
        </p:nvSpPr>
        <p:spPr>
          <a:xfrm>
            <a:off x="1117731" y="2623057"/>
            <a:ext cx="9944345" cy="3539430"/>
          </a:xfrm>
          <a:prstGeom prst="rect">
            <a:avLst/>
          </a:prstGeom>
          <a:noFill/>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“fearful”</a:t>
            </a:r>
          </a:p>
          <a:p>
            <a:pPr algn="ctr"/>
            <a:r>
              <a:rPr lang="en-US" sz="2800" b="1" dirty="0">
                <a:solidFill>
                  <a:srgbClr val="001320"/>
                </a:solidFill>
                <a:latin typeface="Arial" panose="020B0604020202020204" pitchFamily="34" charset="0"/>
                <a:cs typeface="Arial" panose="020B0604020202020204" pitchFamily="34" charset="0"/>
              </a:rPr>
              <a:t>excessive fear of "losing” something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001320"/>
              </a:solidFill>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Sorcerers – </a:t>
            </a:r>
            <a:r>
              <a:rPr lang="en-US" sz="2800" b="1" dirty="0" err="1">
                <a:solidFill>
                  <a:srgbClr val="C00000"/>
                </a:solidFill>
                <a:latin typeface="Arial" panose="020B0604020202020204" pitchFamily="34" charset="0"/>
                <a:cs typeface="Arial" panose="020B0604020202020204" pitchFamily="34" charset="0"/>
              </a:rPr>
              <a:t>φάρμ</a:t>
            </a:r>
            <a:r>
              <a:rPr lang="en-US" sz="2800" b="1" dirty="0">
                <a:solidFill>
                  <a:srgbClr val="C00000"/>
                </a:solidFill>
                <a:latin typeface="Arial" panose="020B0604020202020204" pitchFamily="34" charset="0"/>
                <a:cs typeface="Arial" panose="020B0604020202020204" pitchFamily="34" charset="0"/>
              </a:rPr>
              <a:t>ακος</a:t>
            </a:r>
            <a:r>
              <a:rPr lang="en-US" sz="2800" b="1" dirty="0">
                <a:solidFill>
                  <a:srgbClr val="0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pharmakos)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i="1" dirty="0">
              <a:latin typeface="Arial" panose="020B0604020202020204" pitchFamily="34" charset="0"/>
              <a:cs typeface="Arial" panose="020B0604020202020204" pitchFamily="34" charset="0"/>
            </a:endParaRPr>
          </a:p>
          <a:p>
            <a:pPr lvl="1" algn="ctr"/>
            <a:r>
              <a:rPr lang="en-US" sz="2800" b="1" dirty="0">
                <a:latin typeface="Arial" panose="020B0604020202020204" pitchFamily="34" charset="0"/>
              </a:rPr>
              <a:t>poisoner, sorcerer, magician</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solidFill>
                  <a:srgbClr val="C00000"/>
                </a:solidFill>
                <a:latin typeface="Arial" panose="020B0604020202020204" pitchFamily="34" charset="0"/>
                <a:cs typeface="Arial" panose="020B0604020202020204" pitchFamily="34" charset="0"/>
              </a:rPr>
              <a:t>“all liars”</a:t>
            </a:r>
          </a:p>
          <a:p>
            <a:pPr algn="ctr"/>
            <a:r>
              <a:rPr lang="en-US" sz="2800" b="1" dirty="0">
                <a:solidFill>
                  <a:srgbClr val="001320"/>
                </a:solidFill>
                <a:latin typeface="Arial" panose="020B0604020202020204" pitchFamily="34" charset="0"/>
                <a:cs typeface="Arial" panose="020B0604020202020204" pitchFamily="34" charset="0"/>
              </a:rPr>
              <a:t>every kind of or form of falsehood, deceit, lying, untruth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00132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0E2FC8-399B-E364-DF2F-1AA6D30757F6}"/>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8830DC-03EA-4848-3360-880B9D4593BF}"/>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4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37644"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21:21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772CBB-694D-96CD-68D9-311AA383A3AA}"/>
              </a:ext>
            </a:extLst>
          </p:cNvPr>
          <p:cNvSpPr txBox="1"/>
          <p:nvPr/>
        </p:nvSpPr>
        <p:spPr>
          <a:xfrm>
            <a:off x="0" y="632609"/>
            <a:ext cx="12192000" cy="1384995"/>
          </a:xfrm>
          <a:prstGeom prst="rect">
            <a:avLst/>
          </a:prstGeom>
          <a:solidFill>
            <a:srgbClr val="FFFF00"/>
          </a:solidFill>
          <a:ln>
            <a:solidFill>
              <a:schemeClr val="tx1"/>
            </a:solidFill>
          </a:ln>
        </p:spPr>
        <p:txBody>
          <a:bodyPr wrap="square" rtlCol="0">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twelve gates were twelve pearls; every </a:t>
            </a:r>
            <a:r>
              <a:rPr lang="en-US" sz="2800" b="1" i="1" dirty="0">
                <a:solidFill>
                  <a:srgbClr val="C00000"/>
                </a:solidFill>
                <a:latin typeface="Arial" panose="020B0604020202020204" pitchFamily="34" charset="0"/>
                <a:cs typeface="Arial" panose="020B0604020202020204" pitchFamily="34" charset="0"/>
              </a:rPr>
              <a:t>several</a:t>
            </a:r>
            <a:r>
              <a:rPr lang="en-US" sz="2800" b="1" i="1" dirty="0">
                <a:latin typeface="Arial" panose="020B0604020202020204" pitchFamily="34" charset="0"/>
                <a:cs typeface="Arial" panose="020B0604020202020204" pitchFamily="34" charset="0"/>
              </a:rPr>
              <a:t> gate was of one pearl: and the street of the city was pure gold, as it were transparent glass.</a:t>
            </a:r>
          </a:p>
        </p:txBody>
      </p:sp>
      <p:sp>
        <p:nvSpPr>
          <p:cNvPr id="5" name="TextBox 4">
            <a:extLst>
              <a:ext uri="{FF2B5EF4-FFF2-40B4-BE49-F238E27FC236}">
                <a16:creationId xmlns:a16="http://schemas.microsoft.com/office/drawing/2014/main" id="{5BC0B70D-10BF-60C8-8356-EC391CD35A2A}"/>
              </a:ext>
            </a:extLst>
          </p:cNvPr>
          <p:cNvSpPr txBox="1"/>
          <p:nvPr/>
        </p:nvSpPr>
        <p:spPr>
          <a:xfrm>
            <a:off x="3798576" y="2972462"/>
            <a:ext cx="4526506" cy="2246769"/>
          </a:xfrm>
          <a:prstGeom prst="rect">
            <a:avLst/>
          </a:prstGeom>
          <a:noFill/>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“several”</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apiece, respective, each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NKJV – “individual”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F7AF55E-FF18-6830-22F1-04B86D71B0B8}"/>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AE8F0DB-DA4C-4038-2E3C-4E84455C0CCC}"/>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6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21:23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68C1AE-20B7-AC1F-349F-10B23E5C4DE1}"/>
              </a:ext>
            </a:extLst>
          </p:cNvPr>
          <p:cNvSpPr txBox="1"/>
          <p:nvPr/>
        </p:nvSpPr>
        <p:spPr>
          <a:xfrm>
            <a:off x="-1" y="632609"/>
            <a:ext cx="12179807" cy="1384995"/>
          </a:xfrm>
          <a:prstGeom prst="rect">
            <a:avLst/>
          </a:prstGeom>
          <a:solidFill>
            <a:srgbClr val="FFFF00"/>
          </a:solidFill>
          <a:ln>
            <a:solidFill>
              <a:schemeClr val="tx1"/>
            </a:solidFill>
          </a:ln>
        </p:spPr>
        <p:txBody>
          <a:bodyPr wrap="square" rtlCol="0">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23</a:t>
            </a:r>
            <a:r>
              <a:rPr lang="en-US" sz="2800" b="1" i="1" dirty="0">
                <a:latin typeface="Arial" panose="020B0604020202020204" pitchFamily="34" charset="0"/>
                <a:cs typeface="Arial" panose="020B0604020202020204" pitchFamily="34" charset="0"/>
              </a:rPr>
              <a:t>  And the city had no need of the sun, neither of the moon, to shine in it: for the glory of God did </a:t>
            </a:r>
            <a:r>
              <a:rPr lang="en-US" sz="2800" b="1" i="1" dirty="0">
                <a:solidFill>
                  <a:srgbClr val="C00000"/>
                </a:solidFill>
                <a:latin typeface="Arial" panose="020B0604020202020204" pitchFamily="34" charset="0"/>
                <a:cs typeface="Arial" panose="020B0604020202020204" pitchFamily="34" charset="0"/>
              </a:rPr>
              <a:t>lighten</a:t>
            </a:r>
            <a:r>
              <a:rPr lang="en-US" sz="2800" b="1" i="1" dirty="0">
                <a:latin typeface="Arial" panose="020B0604020202020204" pitchFamily="34" charset="0"/>
                <a:cs typeface="Arial" panose="020B0604020202020204" pitchFamily="34" charset="0"/>
              </a:rPr>
              <a:t> it, and the Lamb is the </a:t>
            </a:r>
            <a:r>
              <a:rPr lang="en-US" sz="2800" b="1" i="1" dirty="0">
                <a:solidFill>
                  <a:srgbClr val="C00000"/>
                </a:solidFill>
                <a:latin typeface="Arial" panose="020B0604020202020204" pitchFamily="34" charset="0"/>
                <a:cs typeface="Arial" panose="020B0604020202020204" pitchFamily="34" charset="0"/>
              </a:rPr>
              <a:t>light </a:t>
            </a:r>
            <a:r>
              <a:rPr lang="en-US" sz="2800" b="1" i="1" dirty="0">
                <a:solidFill>
                  <a:srgbClr val="0070C0"/>
                </a:solidFill>
                <a:latin typeface="Arial" panose="020B0604020202020204" pitchFamily="34" charset="0"/>
                <a:cs typeface="Arial" panose="020B0604020202020204" pitchFamily="34" charset="0"/>
              </a:rPr>
              <a:t>[lamp]</a:t>
            </a:r>
            <a:r>
              <a:rPr lang="en-US" sz="2800" b="1" i="1" dirty="0">
                <a:latin typeface="Arial" panose="020B0604020202020204" pitchFamily="34" charset="0"/>
                <a:cs typeface="Arial" panose="020B0604020202020204" pitchFamily="34" charset="0"/>
              </a:rPr>
              <a:t> thereof.</a:t>
            </a:r>
          </a:p>
        </p:txBody>
      </p:sp>
      <p:sp>
        <p:nvSpPr>
          <p:cNvPr id="6" name="TextBox 5">
            <a:extLst>
              <a:ext uri="{FF2B5EF4-FFF2-40B4-BE49-F238E27FC236}">
                <a16:creationId xmlns:a16="http://schemas.microsoft.com/office/drawing/2014/main" id="{D47C3688-3F44-B5EE-5E35-CD1A4D0E33E9}"/>
              </a:ext>
            </a:extLst>
          </p:cNvPr>
          <p:cNvSpPr txBox="1"/>
          <p:nvPr/>
        </p:nvSpPr>
        <p:spPr>
          <a:xfrm>
            <a:off x="2937946" y="2181121"/>
            <a:ext cx="6233875" cy="1815882"/>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ἐφώτισεν</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ephōtisen</a:t>
            </a:r>
            <a:r>
              <a:rPr lang="en-US" sz="2800" b="1" dirty="0">
                <a:latin typeface="Arial" panose="020B0604020202020204" pitchFamily="34" charset="0"/>
                <a:cs typeface="Arial" panose="020B0604020202020204" pitchFamily="34" charset="0"/>
              </a:rPr>
              <a:t> ) - Ref #5461</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C00000"/>
              </a:solidFill>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1x in N.T.  (other forms 11x)</a:t>
            </a:r>
          </a:p>
          <a:p>
            <a:pPr marL="457200" indent="-457200" algn="ctr">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457200" indent="-457200" algn="ctr">
              <a:buFont typeface="Wingdings" panose="05000000000000000000" pitchFamily="2" charset="2"/>
              <a:buChar char="Ø"/>
            </a:pPr>
            <a:r>
              <a:rPr lang="en-US" sz="2800" b="1" dirty="0">
                <a:latin typeface="Arial" panose="020B0604020202020204" pitchFamily="34" charset="0"/>
                <a:cs typeface="Arial" panose="020B0604020202020204" pitchFamily="34" charset="0"/>
              </a:rPr>
              <a:t>Light up, illuminate, shine, light</a:t>
            </a:r>
          </a:p>
        </p:txBody>
      </p:sp>
      <p:sp>
        <p:nvSpPr>
          <p:cNvPr id="9" name="TextBox 8">
            <a:extLst>
              <a:ext uri="{FF2B5EF4-FFF2-40B4-BE49-F238E27FC236}">
                <a16:creationId xmlns:a16="http://schemas.microsoft.com/office/drawing/2014/main" id="{079662BC-876F-EBCF-888A-FCF2E1C8AC4B}"/>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FBD33A0-91CA-EE6B-D456-BDD103947F92}"/>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2EBD28A-C438-9571-2AAA-4B8302DD9B7C}"/>
              </a:ext>
            </a:extLst>
          </p:cNvPr>
          <p:cNvSpPr/>
          <p:nvPr/>
        </p:nvSpPr>
        <p:spPr>
          <a:xfrm>
            <a:off x="2854483" y="4171809"/>
            <a:ext cx="640080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38DC14-E3D8-C90F-6993-CE9F3D8FC5A3}"/>
              </a:ext>
            </a:extLst>
          </p:cNvPr>
          <p:cNvSpPr txBox="1"/>
          <p:nvPr/>
        </p:nvSpPr>
        <p:spPr>
          <a:xfrm>
            <a:off x="2601396" y="4392334"/>
            <a:ext cx="6906975" cy="1815882"/>
          </a:xfrm>
          <a:prstGeom prst="rect">
            <a:avLst/>
          </a:prstGeom>
          <a:noFill/>
        </p:spPr>
        <p:txBody>
          <a:bodyPr wrap="square">
            <a:spAutoFit/>
          </a:bodyPr>
          <a:lstStyle/>
          <a:p>
            <a:pPr algn="ctr"/>
            <a:r>
              <a:rPr lang="el-GR" sz="2800" b="1" dirty="0">
                <a:solidFill>
                  <a:srgbClr val="C00000"/>
                </a:solidFill>
                <a:latin typeface="Arial" panose="020B0604020202020204" pitchFamily="34" charset="0"/>
                <a:cs typeface="Arial" panose="020B0604020202020204" pitchFamily="34" charset="0"/>
              </a:rPr>
              <a:t>λύχνος</a:t>
            </a:r>
            <a:r>
              <a:rPr lang="el-GR"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luchnos</a:t>
            </a:r>
            <a:r>
              <a:rPr lang="en-US" sz="2800" b="1" dirty="0">
                <a:latin typeface="Arial" panose="020B0604020202020204" pitchFamily="34" charset="0"/>
                <a:cs typeface="Arial" panose="020B0604020202020204" pitchFamily="34" charset="0"/>
              </a:rPr>
              <a:t> ) </a:t>
            </a:r>
            <a:r>
              <a:rPr lang="en-US" sz="2800" b="1" i="0" dirty="0">
                <a:effectLst/>
                <a:latin typeface="Arial" panose="020B0604020202020204" pitchFamily="34" charset="0"/>
                <a:cs typeface="Arial" panose="020B0604020202020204" pitchFamily="34" charset="0"/>
              </a:rPr>
              <a:t>- Ref #3088</a:t>
            </a:r>
            <a:r>
              <a:rPr lang="en-US" sz="2800" b="1" baseline="30000" dirty="0">
                <a:latin typeface="Arial" panose="020B0604020202020204" pitchFamily="34" charset="0"/>
                <a:cs typeface="Arial" panose="020B0604020202020204" pitchFamily="34" charset="0"/>
              </a:rPr>
              <a:t>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i="0" dirty="0">
              <a:solidFill>
                <a:srgbClr val="C00000"/>
              </a:solidFill>
              <a:effectLst/>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6x in N.T.</a:t>
            </a:r>
          </a:p>
          <a:p>
            <a:pPr marL="457200" indent="-457200" algn="ctr">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457200" indent="-457200" algn="ctr">
              <a:buFont typeface="Wingdings" panose="05000000000000000000" pitchFamily="2" charset="2"/>
              <a:buChar char="Ø"/>
            </a:pPr>
            <a:r>
              <a:rPr lang="en-US" sz="2800" b="1" dirty="0">
                <a:latin typeface="Arial" panose="020B0604020202020204" pitchFamily="34" charset="0"/>
                <a:cs typeface="Arial" panose="020B0604020202020204" pitchFamily="34" charset="0"/>
              </a:rPr>
              <a:t>Portable lamp usually set on a stand</a:t>
            </a:r>
          </a:p>
        </p:txBody>
      </p:sp>
    </p:spTree>
    <p:extLst>
      <p:ext uri="{BB962C8B-B14F-4D97-AF65-F5344CB8AC3E}">
        <p14:creationId xmlns:p14="http://schemas.microsoft.com/office/powerpoint/2010/main" val="120257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500"/>
                                        <p:tgtEl>
                                          <p:spTgt spid="12">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fade">
                                      <p:cBhvr>
                                        <p:cTn id="24"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01360-E0C0-8600-568B-B1738F51A9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Rectangle 2">
            <a:extLst>
              <a:ext uri="{FF2B5EF4-FFF2-40B4-BE49-F238E27FC236}">
                <a16:creationId xmlns:a16="http://schemas.microsoft.com/office/drawing/2014/main" id="{5E9E5D79-2257-4971-D94C-08D4AB5DC431}"/>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4" name="Group 3">
            <a:extLst>
              <a:ext uri="{FF2B5EF4-FFF2-40B4-BE49-F238E27FC236}">
                <a16:creationId xmlns:a16="http://schemas.microsoft.com/office/drawing/2014/main" id="{D7CC9369-E2A8-F522-EFB9-0D54993C1849}"/>
              </a:ext>
            </a:extLst>
          </p:cNvPr>
          <p:cNvGrpSpPr/>
          <p:nvPr/>
        </p:nvGrpSpPr>
        <p:grpSpPr>
          <a:xfrm>
            <a:off x="-9843" y="-2015"/>
            <a:ext cx="12204192" cy="554512"/>
            <a:chOff x="-8349" y="950081"/>
            <a:chExt cx="9147932" cy="554512"/>
          </a:xfrm>
        </p:grpSpPr>
        <p:sp>
          <p:nvSpPr>
            <p:cNvPr id="5" name="Oval 4">
              <a:extLst>
                <a:ext uri="{FF2B5EF4-FFF2-40B4-BE49-F238E27FC236}">
                  <a16:creationId xmlns:a16="http://schemas.microsoft.com/office/drawing/2014/main" id="{0CCD8D42-9758-664E-F080-965F8864F53F}"/>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29DCD830-3238-6159-59AB-F61F5B684D30}"/>
                </a:ext>
              </a:extLst>
            </p:cNvPr>
            <p:cNvGrpSpPr/>
            <p:nvPr/>
          </p:nvGrpSpPr>
          <p:grpSpPr>
            <a:xfrm>
              <a:off x="-8349" y="950081"/>
              <a:ext cx="9147932" cy="466344"/>
              <a:chOff x="-8349" y="950081"/>
              <a:chExt cx="9147932" cy="466344"/>
            </a:xfrm>
          </p:grpSpPr>
          <p:pic>
            <p:nvPicPr>
              <p:cNvPr id="7" name="Picture 6">
                <a:extLst>
                  <a:ext uri="{FF2B5EF4-FFF2-40B4-BE49-F238E27FC236}">
                    <a16:creationId xmlns:a16="http://schemas.microsoft.com/office/drawing/2014/main" id="{5DEA144F-E858-4231-07CA-2F705368B8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8" name="Picture 7">
                <a:extLst>
                  <a:ext uri="{FF2B5EF4-FFF2-40B4-BE49-F238E27FC236}">
                    <a16:creationId xmlns:a16="http://schemas.microsoft.com/office/drawing/2014/main" id="{53837B64-D254-803D-FC25-C0E1A4020E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1" name="Title 1">
            <a:extLst>
              <a:ext uri="{FF2B5EF4-FFF2-40B4-BE49-F238E27FC236}">
                <a16:creationId xmlns:a16="http://schemas.microsoft.com/office/drawing/2014/main" id="{8987B3A8-4E07-466C-E362-BDF5F38F6893}"/>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517DEF-C123-AB4A-49F6-4FB93F68AFEE}"/>
              </a:ext>
            </a:extLst>
          </p:cNvPr>
          <p:cNvSpPr txBox="1"/>
          <p:nvPr/>
        </p:nvSpPr>
        <p:spPr>
          <a:xfrm>
            <a:off x="1924054" y="1517225"/>
            <a:ext cx="8248332" cy="3970318"/>
          </a:xfrm>
          <a:prstGeom prst="rect">
            <a:avLst/>
          </a:prstGeom>
          <a:noFill/>
        </p:spPr>
        <p:txBody>
          <a:bodyPr wrap="square" rtlCol="0">
            <a:spAutoFit/>
          </a:bodyPr>
          <a:lstStyle/>
          <a:p>
            <a:pPr algn="ctr"/>
            <a:r>
              <a:rPr lang="en-US" sz="2800" b="1" u="sng" dirty="0">
                <a:solidFill>
                  <a:srgbClr val="C00000"/>
                </a:solidFill>
                <a:latin typeface="Arial" panose="020B0604020202020204" pitchFamily="34" charset="0"/>
                <a:cs typeface="Arial" panose="020B0604020202020204" pitchFamily="34" charset="0"/>
              </a:rPr>
              <a:t>What Is the “New Jerusalem”?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Location of 1000 Year Reign  (Premillennialism)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Jerusalem being rebuilt after its destruction </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Heaven</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Church </a:t>
            </a:r>
          </a:p>
        </p:txBody>
      </p:sp>
    </p:spTree>
    <p:extLst>
      <p:ext uri="{BB962C8B-B14F-4D97-AF65-F5344CB8AC3E}">
        <p14:creationId xmlns:p14="http://schemas.microsoft.com/office/powerpoint/2010/main" val="16222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01360-E0C0-8600-568B-B1738F51A9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Rectangle 2">
            <a:extLst>
              <a:ext uri="{FF2B5EF4-FFF2-40B4-BE49-F238E27FC236}">
                <a16:creationId xmlns:a16="http://schemas.microsoft.com/office/drawing/2014/main" id="{5E9E5D79-2257-4971-D94C-08D4AB5DC431}"/>
              </a:ext>
            </a:extLst>
          </p:cNvPr>
          <p:cNvSpPr/>
          <p:nvPr/>
        </p:nvSpPr>
        <p:spPr>
          <a:xfrm>
            <a:off x="-9842" y="-11631"/>
            <a:ext cx="12201842" cy="6869635"/>
          </a:xfrm>
          <a:prstGeom prst="rect">
            <a:avLst/>
          </a:prstGeom>
          <a:solidFill>
            <a:schemeClr val="accent6">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4" name="Group 3">
            <a:extLst>
              <a:ext uri="{FF2B5EF4-FFF2-40B4-BE49-F238E27FC236}">
                <a16:creationId xmlns:a16="http://schemas.microsoft.com/office/drawing/2014/main" id="{D7CC9369-E2A8-F522-EFB9-0D54993C1849}"/>
              </a:ext>
            </a:extLst>
          </p:cNvPr>
          <p:cNvGrpSpPr/>
          <p:nvPr/>
        </p:nvGrpSpPr>
        <p:grpSpPr>
          <a:xfrm>
            <a:off x="-9843" y="-2015"/>
            <a:ext cx="12204192" cy="554512"/>
            <a:chOff x="-8349" y="950081"/>
            <a:chExt cx="9147932" cy="554512"/>
          </a:xfrm>
        </p:grpSpPr>
        <p:sp>
          <p:nvSpPr>
            <p:cNvPr id="5" name="Oval 4">
              <a:extLst>
                <a:ext uri="{FF2B5EF4-FFF2-40B4-BE49-F238E27FC236}">
                  <a16:creationId xmlns:a16="http://schemas.microsoft.com/office/drawing/2014/main" id="{0CCD8D42-9758-664E-F080-965F8864F53F}"/>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a:extLst>
                <a:ext uri="{FF2B5EF4-FFF2-40B4-BE49-F238E27FC236}">
                  <a16:creationId xmlns:a16="http://schemas.microsoft.com/office/drawing/2014/main" id="{29DCD830-3238-6159-59AB-F61F5B684D30}"/>
                </a:ext>
              </a:extLst>
            </p:cNvPr>
            <p:cNvGrpSpPr/>
            <p:nvPr/>
          </p:nvGrpSpPr>
          <p:grpSpPr>
            <a:xfrm>
              <a:off x="-8349" y="950081"/>
              <a:ext cx="9147932" cy="466344"/>
              <a:chOff x="-8349" y="950081"/>
              <a:chExt cx="9147932" cy="466344"/>
            </a:xfrm>
          </p:grpSpPr>
          <p:pic>
            <p:nvPicPr>
              <p:cNvPr id="7" name="Picture 6">
                <a:extLst>
                  <a:ext uri="{FF2B5EF4-FFF2-40B4-BE49-F238E27FC236}">
                    <a16:creationId xmlns:a16="http://schemas.microsoft.com/office/drawing/2014/main" id="{5DEA144F-E858-4231-07CA-2F705368B8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8" name="Picture 7">
                <a:extLst>
                  <a:ext uri="{FF2B5EF4-FFF2-40B4-BE49-F238E27FC236}">
                    <a16:creationId xmlns:a16="http://schemas.microsoft.com/office/drawing/2014/main" id="{53837B64-D254-803D-FC25-C0E1A4020E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0" name="Rectangle 9">
            <a:extLst>
              <a:ext uri="{FF2B5EF4-FFF2-40B4-BE49-F238E27FC236}">
                <a16:creationId xmlns:a16="http://schemas.microsoft.com/office/drawing/2014/main" id="{B61EF396-1E8C-67DE-9113-1E10BB4A5959}"/>
              </a:ext>
            </a:extLst>
          </p:cNvPr>
          <p:cNvSpPr/>
          <p:nvPr/>
        </p:nvSpPr>
        <p:spPr>
          <a:xfrm>
            <a:off x="1933894" y="2374804"/>
            <a:ext cx="8248331" cy="50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987B3A8-4E07-466C-E362-BDF5F38F6893}"/>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517DEF-C123-AB4A-49F6-4FB93F68AFEE}"/>
              </a:ext>
            </a:extLst>
          </p:cNvPr>
          <p:cNvSpPr txBox="1"/>
          <p:nvPr/>
        </p:nvSpPr>
        <p:spPr>
          <a:xfrm>
            <a:off x="1924054" y="1517225"/>
            <a:ext cx="8248332" cy="3970318"/>
          </a:xfrm>
          <a:prstGeom prst="rect">
            <a:avLst/>
          </a:prstGeom>
          <a:noFill/>
        </p:spPr>
        <p:txBody>
          <a:bodyPr wrap="square" rtlCol="0">
            <a:spAutoFit/>
          </a:bodyPr>
          <a:lstStyle/>
          <a:p>
            <a:pPr algn="ctr"/>
            <a:r>
              <a:rPr lang="en-US" sz="2800" b="1" u="sng" dirty="0">
                <a:solidFill>
                  <a:srgbClr val="C00000"/>
                </a:solidFill>
                <a:latin typeface="Arial" panose="020B0604020202020204" pitchFamily="34" charset="0"/>
                <a:cs typeface="Arial" panose="020B0604020202020204" pitchFamily="34" charset="0"/>
              </a:rPr>
              <a:t>What Is the “New Jerusalem”?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Location of 1000 Year Reign  (Premillennialism)</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Jerusalem being rebuilt after its destruction </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Heaven</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Church </a:t>
            </a:r>
          </a:p>
        </p:txBody>
      </p:sp>
    </p:spTree>
    <p:extLst>
      <p:ext uri="{BB962C8B-B14F-4D97-AF65-F5344CB8AC3E}">
        <p14:creationId xmlns:p14="http://schemas.microsoft.com/office/powerpoint/2010/main" val="33487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21  -  “New Jerusalem”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26A60EC-654D-7488-5D03-C68595D28976}"/>
              </a:ext>
            </a:extLst>
          </p:cNvPr>
          <p:cNvSpPr txBox="1"/>
          <p:nvPr/>
        </p:nvSpPr>
        <p:spPr>
          <a:xfrm>
            <a:off x="1482884" y="1716804"/>
            <a:ext cx="9143999" cy="4093428"/>
          </a:xfrm>
          <a:prstGeom prst="rect">
            <a:avLst/>
          </a:prstGeom>
          <a:noFill/>
        </p:spPr>
        <p:txBody>
          <a:bodyPr wrap="square">
            <a:spAutoFit/>
          </a:bodyPr>
          <a:lstStyle/>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1000 Year Reign already occurred (Ch. 20)</a:t>
            </a: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Satan already loosed from constraints (Ch. 20)</a:t>
            </a: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Satan already thrown into Lake of Fire (Ch. 20:10)</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Ch. 21 – old earth and heaven (sky) are gone</a:t>
            </a:r>
          </a:p>
          <a:p>
            <a:pPr marL="342900" indent="-3429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Nothing unclean enters “New Jerusalem” (Ch. 21:27) </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Pre-M - evil souls from “Hades” in 1000 Year Reign</a:t>
            </a:r>
          </a:p>
          <a:p>
            <a:endParaRPr lang="en-US" sz="2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F9A050-0D0E-6990-3B60-9935667AE503}"/>
              </a:ext>
            </a:extLst>
          </p:cNvPr>
          <p:cNvSpPr txBox="1"/>
          <p:nvPr/>
        </p:nvSpPr>
        <p:spPr>
          <a:xfrm>
            <a:off x="1687671" y="631542"/>
            <a:ext cx="8734425" cy="584775"/>
          </a:xfrm>
          <a:prstGeom prst="rect">
            <a:avLst/>
          </a:prstGeom>
          <a:noFill/>
          <a:ln>
            <a:noFill/>
          </a:ln>
        </p:spPr>
        <p:txBody>
          <a:bodyPr wrap="square" rtlCol="0">
            <a:spAutoFit/>
          </a:bodyPr>
          <a:lstStyle/>
          <a:p>
            <a:pPr algn="ctr"/>
            <a:r>
              <a:rPr lang="en-US" sz="3200" b="1" u="sng" dirty="0">
                <a:latin typeface="Arial" panose="020B0604020202020204" pitchFamily="34" charset="0"/>
                <a:cs typeface="Arial" panose="020B0604020202020204" pitchFamily="34" charset="0"/>
              </a:rPr>
              <a:t>Location of 1000 Year Reign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32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6073</TotalTime>
  <Words>2164</Words>
  <Application>Microsoft Office PowerPoint</Application>
  <PresentationFormat>Widescreen</PresentationFormat>
  <Paragraphs>358</Paragraphs>
  <Slides>32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Rounded MT Bold</vt:lpstr>
      <vt:lpstr>Calibri</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1440</cp:revision>
  <dcterms:created xsi:type="dcterms:W3CDTF">2017-05-11T18:36:00Z</dcterms:created>
  <dcterms:modified xsi:type="dcterms:W3CDTF">2024-06-30T00:40:43Z</dcterms:modified>
</cp:coreProperties>
</file>